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7FFE5A63_4F749972.xml" ContentType="application/vnd.ms-powerpoint.comments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8" r:id="rId2"/>
    <p:sldMasterId id="2147483681" r:id="rId3"/>
    <p:sldMasterId id="2147483684" r:id="rId4"/>
    <p:sldMasterId id="2147483687" r:id="rId5"/>
    <p:sldMasterId id="2147483690" r:id="rId6"/>
    <p:sldMasterId id="2147483693" r:id="rId7"/>
  </p:sldMasterIdLst>
  <p:notesMasterIdLst>
    <p:notesMasterId r:id="rId19"/>
  </p:notesMasterIdLst>
  <p:sldIdLst>
    <p:sldId id="289" r:id="rId8"/>
    <p:sldId id="2147375695" r:id="rId9"/>
    <p:sldId id="2147478792" r:id="rId10"/>
    <p:sldId id="2147478794" r:id="rId11"/>
    <p:sldId id="2147478755" r:id="rId12"/>
    <p:sldId id="2147478795" r:id="rId13"/>
    <p:sldId id="2147478796" r:id="rId14"/>
    <p:sldId id="2147375715" r:id="rId15"/>
    <p:sldId id="2147478797" r:id="rId16"/>
    <p:sldId id="2147478798" r:id="rId17"/>
    <p:sldId id="2147478761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98A9305-3059-BE10-7947-A064B1C8211C}" name="Ivana Basaric" initials="IB" userId="S::Ivana.Basaric@elmec.it::4c9422d1-1652-4620-b29e-922151c7d880" providerId="AD"/>
  <p188:author id="{12208C31-CED9-BEF9-3C19-BD1864B73C08}" name="Davide Pesenti" initials="DP" userId="S::Davide.Pesenti@elmec.it::a85cdbe5-e85f-40e8-927d-507875897c49" providerId="AD"/>
  <p188:author id="{3B3BBACC-534F-2344-C001-886D8ED9F17C}" name="Valentina Polo" initials="VP" userId="S::Valentina.Polo@elmec.it::8b57407e-7924-403b-a135-68f695669280" providerId="AD"/>
  <p188:author id="{061765DC-0C27-3C9F-0E9B-7A7076F0617F}" name="Benedetta Bascape" initials="BB" userId="S::benedetta.bascape@elmec.it::8090953d-704f-4bc3-8e24-3fcba8e8a6d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microsoft.com/office/2018/10/relationships/authors" Target="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comments/modernComment_7FFE5A63_4F74997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D2966F7-F90D-FF46-9166-536D12283720}" authorId="{C98A9305-3059-BE10-7947-A064B1C8211C}" status="resolved" created="2024-06-13T08:04:04.844">
    <pc:sldMkLst xmlns:pc="http://schemas.microsoft.com/office/powerpoint/2013/main/command">
      <pc:docMk/>
      <pc:sldMk cId="1120192277" sldId="4098"/>
    </pc:sldMkLst>
    <p188:txBody>
      <a:bodyPr/>
      <a:lstStyle/>
      <a:p>
        <a:r>
          <a:rPr lang="it-IT"/>
          <a:t>[@Valentina Polo] invertire l’ordine dei rombi… mettiamo centrale il DaaS e HD più in basso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6-13T08:57:50.074" authorId="{3B3BBACC-534F-2344-C001-886D8ED9F17C}"/>
          </p223:rxn>
        </p223:reaction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DA05A-B0BC-48AA-B3A4-027543FADF6A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8215C-A62C-449C-8D69-265290333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62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953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9985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7427C-68FB-46E7-82D2-F92736BA2D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81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147553" cy="6858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F274BF-AD06-9401-490E-8544D1D46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127" y="331673"/>
            <a:ext cx="6395416" cy="38200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2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306459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terna 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DFD718-D061-4915-66B8-6CEC0351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3" y="331673"/>
            <a:ext cx="10515600" cy="38200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2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6C94276-73B1-04B4-92A3-387649CB766E}"/>
              </a:ext>
            </a:extLst>
          </p:cNvPr>
          <p:cNvSpPr txBox="1"/>
          <p:nvPr/>
        </p:nvSpPr>
        <p:spPr>
          <a:xfrm>
            <a:off x="393943" y="6366676"/>
            <a:ext cx="6099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30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ELMEC.COM</a:t>
            </a:r>
          </a:p>
        </p:txBody>
      </p:sp>
      <p:sp>
        <p:nvSpPr>
          <p:cNvPr id="4" name="CasellaDiTesto 2">
            <a:extLst>
              <a:ext uri="{FF2B5EF4-FFF2-40B4-BE49-F238E27FC236}">
                <a16:creationId xmlns:a16="http://schemas.microsoft.com/office/drawing/2014/main" id="{A2C16180-7EE4-37B1-9039-20C9C00538AE}"/>
              </a:ext>
            </a:extLst>
          </p:cNvPr>
          <p:cNvSpPr txBox="1"/>
          <p:nvPr userDrawn="1"/>
        </p:nvSpPr>
        <p:spPr>
          <a:xfrm>
            <a:off x="393943" y="6366676"/>
            <a:ext cx="6099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30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ELMEC.COM</a:t>
            </a:r>
          </a:p>
        </p:txBody>
      </p:sp>
    </p:spTree>
    <p:extLst>
      <p:ext uri="{BB962C8B-B14F-4D97-AF65-F5344CB8AC3E}">
        <p14:creationId xmlns:p14="http://schemas.microsoft.com/office/powerpoint/2010/main" val="107105514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E12132B-678F-603B-B15D-BC56DB42F006}"/>
              </a:ext>
            </a:extLst>
          </p:cNvPr>
          <p:cNvSpPr txBox="1"/>
          <p:nvPr/>
        </p:nvSpPr>
        <p:spPr>
          <a:xfrm>
            <a:off x="393943" y="6366676"/>
            <a:ext cx="6099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30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ELMEC.COM</a:t>
            </a:r>
          </a:p>
        </p:txBody>
      </p:sp>
    </p:spTree>
    <p:extLst>
      <p:ext uri="{BB962C8B-B14F-4D97-AF65-F5344CB8AC3E}">
        <p14:creationId xmlns:p14="http://schemas.microsoft.com/office/powerpoint/2010/main" val="1518657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190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F79E5774-06E9-FD46-8674-B4BBA2E12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900000"/>
            <a:ext cx="9144000" cy="489527"/>
          </a:xfrm>
          <a:prstGeom prst="rect">
            <a:avLst/>
          </a:prstGeom>
        </p:spPr>
        <p:txBody>
          <a:bodyPr anchor="b"/>
          <a:lstStyle>
            <a:lvl1pPr algn="l">
              <a:defRPr sz="3000" b="1" i="0" spc="-30" baseline="0">
                <a:solidFill>
                  <a:srgbClr val="002755"/>
                </a:solidFill>
                <a:latin typeface="Calibri" panose="020F0502020204030204" pitchFamily="34" charset="0"/>
                <a:ea typeface="Source Sans Pro Semibold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9" name="Segnaposto testo 13">
            <a:extLst>
              <a:ext uri="{FF2B5EF4-FFF2-40B4-BE49-F238E27FC236}">
                <a16:creationId xmlns:a16="http://schemas.microsoft.com/office/drawing/2014/main" id="{0EF58414-E2A2-614D-B8CC-DEE6283FFC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725" y="2214000"/>
            <a:ext cx="9144000" cy="31781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it-IT" sz="1600" b="0" i="0">
                <a:solidFill>
                  <a:srgbClr val="002755"/>
                </a:solidFill>
                <a:latin typeface="Calibri Light" panose="020F0302020204030204" pitchFamily="34" charset="0"/>
                <a:ea typeface="Source Sans Pro Light" charset="0"/>
                <a:cs typeface="Calibri Light" panose="020F0302020204030204" pitchFamily="34" charset="0"/>
              </a:defRPr>
            </a:lvl1pPr>
          </a:lstStyle>
          <a:p>
            <a:pPr marL="215900" lvl="0" indent="-215900">
              <a:lnSpc>
                <a:spcPct val="100000"/>
              </a:lnSpc>
              <a:buClr>
                <a:schemeClr val="tx2"/>
              </a:buClr>
            </a:pPr>
            <a:r>
              <a:rPr lang="en-US"/>
              <a:t>Click to edit Master text styles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3F1FD1BC-F674-1849-9072-11359C8A3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440000"/>
            <a:ext cx="9144000" cy="35112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solidFill>
                  <a:srgbClr val="002755"/>
                </a:solidFill>
                <a:latin typeface="Calibri Light" panose="020F0302020204030204" pitchFamily="34" charset="0"/>
                <a:ea typeface="Source Sans Pro Light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12" name="Segnaposto contenuto 8">
            <a:extLst>
              <a:ext uri="{FF2B5EF4-FFF2-40B4-BE49-F238E27FC236}">
                <a16:creationId xmlns:a16="http://schemas.microsoft.com/office/drawing/2014/main" id="{CED6A8B8-70CE-5A43-A64F-9AF9435F5C77}"/>
              </a:ext>
            </a:extLst>
          </p:cNvPr>
          <p:cNvSpPr txBox="1">
            <a:spLocks/>
          </p:cNvSpPr>
          <p:nvPr/>
        </p:nvSpPr>
        <p:spPr>
          <a:xfrm>
            <a:off x="631428" y="6355416"/>
            <a:ext cx="834123" cy="234949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D7E5E8DA-D85A-4ACE-A139-A5A5623F8BF1}" type="slidenum">
              <a:rPr lang="it-IT" sz="900" b="0" i="0" smtClean="0">
                <a:solidFill>
                  <a:srgbClr val="002755"/>
                </a:solidFill>
                <a:latin typeface="Calibri Light" panose="020F0302020204030204" pitchFamily="34" charset="0"/>
                <a:ea typeface="Source Sans Pro" charset="0"/>
                <a:cs typeface="Calibri Light" panose="020F0302020204030204" pitchFamily="34" charset="0"/>
              </a:rPr>
              <a:pPr algn="l"/>
              <a:t>‹#›</a:t>
            </a:fld>
            <a:endParaRPr lang="it-IT" sz="900" b="0" i="0">
              <a:solidFill>
                <a:srgbClr val="002755"/>
              </a:solidFill>
              <a:latin typeface="Calibri Light" panose="020F0302020204030204" pitchFamily="34" charset="0"/>
              <a:ea typeface="Source Sans Pro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4419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NZA - CARTIG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55AEF194-4993-014F-9C55-B8E1DCF02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3" y="331673"/>
            <a:ext cx="10515600" cy="38200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E37091F-25C2-662B-DC7B-0FE03E576E41}"/>
              </a:ext>
            </a:extLst>
          </p:cNvPr>
          <p:cNvSpPr txBox="1"/>
          <p:nvPr/>
        </p:nvSpPr>
        <p:spPr>
          <a:xfrm>
            <a:off x="393943" y="6366676"/>
            <a:ext cx="6099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spc="300" dirty="0">
                <a:solidFill>
                  <a:schemeClr val="bg1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ELMEC.COM</a:t>
            </a:r>
          </a:p>
        </p:txBody>
      </p:sp>
    </p:spTree>
    <p:extLst>
      <p:ext uri="{BB962C8B-B14F-4D97-AF65-F5344CB8AC3E}">
        <p14:creationId xmlns:p14="http://schemas.microsoft.com/office/powerpoint/2010/main" val="1578382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interna 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486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17654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erna 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DFD718-D061-4915-66B8-6CEC0351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3" y="331673"/>
            <a:ext cx="10515600" cy="38200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2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6C94276-73B1-04B4-92A3-387649CB766E}"/>
              </a:ext>
            </a:extLst>
          </p:cNvPr>
          <p:cNvSpPr txBox="1"/>
          <p:nvPr userDrawn="1"/>
        </p:nvSpPr>
        <p:spPr>
          <a:xfrm>
            <a:off x="393943" y="6366676"/>
            <a:ext cx="6099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30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ELMEC.COM</a:t>
            </a:r>
          </a:p>
        </p:txBody>
      </p:sp>
    </p:spTree>
    <p:extLst>
      <p:ext uri="{BB962C8B-B14F-4D97-AF65-F5344CB8AC3E}">
        <p14:creationId xmlns:p14="http://schemas.microsoft.com/office/powerpoint/2010/main" val="3788491136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NZA - CARTIG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341999E-B8EF-9116-AC64-53AE9B2D9F66}"/>
              </a:ext>
            </a:extLst>
          </p:cNvPr>
          <p:cNvSpPr txBox="1"/>
          <p:nvPr/>
        </p:nvSpPr>
        <p:spPr>
          <a:xfrm>
            <a:off x="677914" y="1920896"/>
            <a:ext cx="43470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us Jakarta Sans" pitchFamily="2" charset="77"/>
                <a:ea typeface="+mn-ea"/>
                <a:cs typeface="Plus Jakarta Sans" pitchFamily="2" charset="77"/>
              </a:rPr>
              <a:t>Buongiorno,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us Jakarta Sans" pitchFamily="2" charset="77"/>
                <a:ea typeface="+mn-ea"/>
                <a:cs typeface="Plus Jakarta Sans" pitchFamily="2" charset="77"/>
              </a:rPr>
              <a:t>Ti racconto il servizio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us Jakarta Sans" pitchFamily="2" charset="77"/>
                <a:ea typeface="+mn-ea"/>
                <a:cs typeface="Plus Jakarta Sans" pitchFamily="2" charset="77"/>
              </a:rPr>
              <a:t>Produttività Utenti</a:t>
            </a:r>
          </a:p>
        </p:txBody>
      </p:sp>
      <p:cxnSp>
        <p:nvCxnSpPr>
          <p:cNvPr id="4" name="Google Shape;235;p25">
            <a:extLst>
              <a:ext uri="{FF2B5EF4-FFF2-40B4-BE49-F238E27FC236}">
                <a16:creationId xmlns:a16="http://schemas.microsoft.com/office/drawing/2014/main" id="{86F45C8D-4064-510F-DBC6-54B8E615F7D2}"/>
              </a:ext>
            </a:extLst>
          </p:cNvPr>
          <p:cNvCxnSpPr>
            <a:cxnSpLocks/>
          </p:cNvCxnSpPr>
          <p:nvPr/>
        </p:nvCxnSpPr>
        <p:spPr>
          <a:xfrm>
            <a:off x="819082" y="3608720"/>
            <a:ext cx="0" cy="173232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987076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 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968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0007600" y="0"/>
            <a:ext cx="2184401" cy="6858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47F333E-8D7B-2732-E598-6A3DBBA36F75}"/>
              </a:ext>
            </a:extLst>
          </p:cNvPr>
          <p:cNvSpPr txBox="1"/>
          <p:nvPr/>
        </p:nvSpPr>
        <p:spPr>
          <a:xfrm>
            <a:off x="393943" y="6366676"/>
            <a:ext cx="6099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30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ELMEC.COM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E0C0516-FCF9-4C15-6182-F68C2D73B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3" y="331673"/>
            <a:ext cx="9294067" cy="38200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2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1048496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NZA - CARTIG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341999E-B8EF-9116-AC64-53AE9B2D9F66}"/>
              </a:ext>
            </a:extLst>
          </p:cNvPr>
          <p:cNvSpPr txBox="1"/>
          <p:nvPr/>
        </p:nvSpPr>
        <p:spPr>
          <a:xfrm>
            <a:off x="677914" y="1920896"/>
            <a:ext cx="43470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us Jakarta Sans" pitchFamily="2" charset="77"/>
                <a:ea typeface="+mn-ea"/>
                <a:cs typeface="Plus Jakarta Sans" pitchFamily="2" charset="77"/>
              </a:rPr>
              <a:t>Buongiorno,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us Jakarta Sans" pitchFamily="2" charset="77"/>
                <a:ea typeface="+mn-ea"/>
                <a:cs typeface="Plus Jakarta Sans" pitchFamily="2" charset="77"/>
              </a:rPr>
              <a:t>Ti racconto il servizio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us Jakarta Sans" pitchFamily="2" charset="77"/>
                <a:ea typeface="+mn-ea"/>
                <a:cs typeface="Plus Jakarta Sans" pitchFamily="2" charset="77"/>
              </a:rPr>
              <a:t>DaaS</a:t>
            </a:r>
            <a:r>
              <a:rPr kumimoji="0" lang="it-IT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us Jakarta Sans" pitchFamily="2" charset="77"/>
                <a:ea typeface="+mn-ea"/>
                <a:cs typeface="Plus Jakarta Sans" pitchFamily="2" charset="77"/>
              </a:rPr>
              <a:t> Retail</a:t>
            </a:r>
          </a:p>
        </p:txBody>
      </p:sp>
      <p:cxnSp>
        <p:nvCxnSpPr>
          <p:cNvPr id="4" name="Google Shape;235;p25">
            <a:extLst>
              <a:ext uri="{FF2B5EF4-FFF2-40B4-BE49-F238E27FC236}">
                <a16:creationId xmlns:a16="http://schemas.microsoft.com/office/drawing/2014/main" id="{86F45C8D-4064-510F-DBC6-54B8E615F7D2}"/>
              </a:ext>
            </a:extLst>
          </p:cNvPr>
          <p:cNvCxnSpPr>
            <a:cxnSpLocks/>
          </p:cNvCxnSpPr>
          <p:nvPr/>
        </p:nvCxnSpPr>
        <p:spPr>
          <a:xfrm>
            <a:off x="819082" y="3608720"/>
            <a:ext cx="0" cy="173232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9446747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 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89672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NZA - CARTIG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341999E-B8EF-9116-AC64-53AE9B2D9F66}"/>
              </a:ext>
            </a:extLst>
          </p:cNvPr>
          <p:cNvSpPr txBox="1"/>
          <p:nvPr/>
        </p:nvSpPr>
        <p:spPr>
          <a:xfrm>
            <a:off x="677914" y="1920896"/>
            <a:ext cx="474649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us Jakarta Sans" pitchFamily="2" charset="77"/>
                <a:ea typeface="+mn-ea"/>
                <a:cs typeface="Plus Jakarta Sans" pitchFamily="2" charset="77"/>
              </a:rPr>
              <a:t>Buongiorno,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us Jakarta Sans" pitchFamily="2" charset="77"/>
                <a:ea typeface="+mn-ea"/>
                <a:cs typeface="Plus Jakarta Sans" pitchFamily="2" charset="77"/>
              </a:rPr>
              <a:t>Ti racconto il servizio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us Jakarta Sans" pitchFamily="2" charset="77"/>
                <a:ea typeface="+mn-ea"/>
                <a:cs typeface="Plus Jakarta Sans" pitchFamily="2" charset="77"/>
              </a:rPr>
              <a:t>Infrastruttura e Dati</a:t>
            </a:r>
          </a:p>
        </p:txBody>
      </p:sp>
      <p:cxnSp>
        <p:nvCxnSpPr>
          <p:cNvPr id="4" name="Google Shape;235;p25">
            <a:extLst>
              <a:ext uri="{FF2B5EF4-FFF2-40B4-BE49-F238E27FC236}">
                <a16:creationId xmlns:a16="http://schemas.microsoft.com/office/drawing/2014/main" id="{86F45C8D-4064-510F-DBC6-54B8E615F7D2}"/>
              </a:ext>
            </a:extLst>
          </p:cNvPr>
          <p:cNvCxnSpPr>
            <a:cxnSpLocks/>
          </p:cNvCxnSpPr>
          <p:nvPr/>
        </p:nvCxnSpPr>
        <p:spPr>
          <a:xfrm>
            <a:off x="819082" y="3608720"/>
            <a:ext cx="0" cy="173232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2201071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 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088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NZA - CARTIG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35;p25">
            <a:extLst>
              <a:ext uri="{FF2B5EF4-FFF2-40B4-BE49-F238E27FC236}">
                <a16:creationId xmlns:a16="http://schemas.microsoft.com/office/drawing/2014/main" id="{86F45C8D-4064-510F-DBC6-54B8E615F7D2}"/>
              </a:ext>
            </a:extLst>
          </p:cNvPr>
          <p:cNvCxnSpPr>
            <a:cxnSpLocks/>
          </p:cNvCxnSpPr>
          <p:nvPr/>
        </p:nvCxnSpPr>
        <p:spPr>
          <a:xfrm>
            <a:off x="819082" y="3608720"/>
            <a:ext cx="0" cy="173232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9B7516E-7551-23A2-66F9-308A85C60967}"/>
              </a:ext>
            </a:extLst>
          </p:cNvPr>
          <p:cNvSpPr txBox="1"/>
          <p:nvPr/>
        </p:nvSpPr>
        <p:spPr>
          <a:xfrm>
            <a:off x="637303" y="1620859"/>
            <a:ext cx="5490606" cy="1979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373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Arial"/>
              </a:rPr>
              <a:t>Buongiorno,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373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Arial"/>
              </a:rPr>
              <a:t>Ti racconto il servizio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4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Arial"/>
              </a:rPr>
              <a:t>Licenze Software</a:t>
            </a:r>
          </a:p>
        </p:txBody>
      </p:sp>
    </p:spTree>
    <p:extLst>
      <p:ext uri="{BB962C8B-B14F-4D97-AF65-F5344CB8AC3E}">
        <p14:creationId xmlns:p14="http://schemas.microsoft.com/office/powerpoint/2010/main" val="3171177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 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8573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NZA - CARTIG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35;p25">
            <a:extLst>
              <a:ext uri="{FF2B5EF4-FFF2-40B4-BE49-F238E27FC236}">
                <a16:creationId xmlns:a16="http://schemas.microsoft.com/office/drawing/2014/main" id="{86F45C8D-4064-510F-DBC6-54B8E615F7D2}"/>
              </a:ext>
            </a:extLst>
          </p:cNvPr>
          <p:cNvCxnSpPr>
            <a:cxnSpLocks/>
          </p:cNvCxnSpPr>
          <p:nvPr/>
        </p:nvCxnSpPr>
        <p:spPr>
          <a:xfrm>
            <a:off x="819082" y="3608720"/>
            <a:ext cx="0" cy="173232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9B7516E-7551-23A2-66F9-308A85C60967}"/>
              </a:ext>
            </a:extLst>
          </p:cNvPr>
          <p:cNvSpPr txBox="1"/>
          <p:nvPr/>
        </p:nvSpPr>
        <p:spPr>
          <a:xfrm>
            <a:off x="637303" y="1620859"/>
            <a:ext cx="5490606" cy="1979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373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Arial"/>
              </a:rPr>
              <a:t>Buongiorno,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373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Arial"/>
              </a:rPr>
              <a:t>Ti racconto il servizio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4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Arial"/>
              </a:rPr>
              <a:t>Licenze Software</a:t>
            </a:r>
          </a:p>
        </p:txBody>
      </p:sp>
    </p:spTree>
    <p:extLst>
      <p:ext uri="{BB962C8B-B14F-4D97-AF65-F5344CB8AC3E}">
        <p14:creationId xmlns:p14="http://schemas.microsoft.com/office/powerpoint/2010/main" val="2321059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 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80535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NZA - CARTIG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235;p25">
            <a:extLst>
              <a:ext uri="{FF2B5EF4-FFF2-40B4-BE49-F238E27FC236}">
                <a16:creationId xmlns:a16="http://schemas.microsoft.com/office/drawing/2014/main" id="{81234F43-29D7-9DAB-D047-B791FC3D22C6}"/>
              </a:ext>
            </a:extLst>
          </p:cNvPr>
          <p:cNvCxnSpPr>
            <a:cxnSpLocks/>
          </p:cNvCxnSpPr>
          <p:nvPr/>
        </p:nvCxnSpPr>
        <p:spPr>
          <a:xfrm>
            <a:off x="819082" y="3608720"/>
            <a:ext cx="0" cy="173232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CA3EF5A-30DC-44E8-74A1-92B4AE5F1209}"/>
              </a:ext>
            </a:extLst>
          </p:cNvPr>
          <p:cNvSpPr txBox="1"/>
          <p:nvPr/>
        </p:nvSpPr>
        <p:spPr>
          <a:xfrm>
            <a:off x="638452" y="1620977"/>
            <a:ext cx="5590816" cy="19799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373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Arial"/>
              </a:rPr>
              <a:t>Buongiorno,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373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Arial"/>
              </a:rPr>
              <a:t>Ti racconto il servizio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4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Arial"/>
              </a:rPr>
              <a:t>Apple</a:t>
            </a:r>
          </a:p>
        </p:txBody>
      </p:sp>
    </p:spTree>
    <p:extLst>
      <p:ext uri="{BB962C8B-B14F-4D97-AF65-F5344CB8AC3E}">
        <p14:creationId xmlns:p14="http://schemas.microsoft.com/office/powerpoint/2010/main" val="9383915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 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38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834" y="0"/>
            <a:ext cx="5486401" cy="6858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18546EB-3FCB-89E8-0F14-DEFCE38CE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365" y="331673"/>
            <a:ext cx="5041177" cy="38200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2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246385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473871" y="1021193"/>
            <a:ext cx="5001603" cy="4743719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9296401" y="1021191"/>
            <a:ext cx="2335272" cy="2242206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9296401" y="3522704"/>
            <a:ext cx="2335272" cy="2242206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6718301" y="3522704"/>
            <a:ext cx="2335272" cy="2242206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7DFD138C-FD55-F040-BB81-A9A956347E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718301" y="1021191"/>
            <a:ext cx="2335272" cy="2242206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57588288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9791700" y="1021192"/>
            <a:ext cx="1725672" cy="4616739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5421373" y="4480403"/>
            <a:ext cx="1725672" cy="1157525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5421373" y="1021193"/>
            <a:ext cx="4064000" cy="1632699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7453372" y="2988384"/>
            <a:ext cx="2032000" cy="2649545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5421373" y="2988384"/>
            <a:ext cx="1725672" cy="1157525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EEB9F71-832A-B713-E7D3-E4DB4932B5FC}"/>
              </a:ext>
            </a:extLst>
          </p:cNvPr>
          <p:cNvSpPr txBox="1"/>
          <p:nvPr/>
        </p:nvSpPr>
        <p:spPr>
          <a:xfrm>
            <a:off x="393943" y="6366676"/>
            <a:ext cx="6099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30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ELMEC.COM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8C57FE-5BA2-926E-BEEC-CDB1AFDEB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3" y="331673"/>
            <a:ext cx="9294067" cy="38200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2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175724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9296401" y="1021191"/>
            <a:ext cx="2335272" cy="2242206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718301" y="1021191"/>
            <a:ext cx="2335272" cy="2242206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6718301" y="3522704"/>
            <a:ext cx="2335272" cy="2242206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73871" y="1021193"/>
            <a:ext cx="5001603" cy="4743719"/>
          </a:xfrm>
          <a:prstGeom prst="roundRect">
            <a:avLst>
              <a:gd name="adj" fmla="val 3684"/>
            </a:avLst>
          </a:prstGeom>
          <a:solidFill>
            <a:srgbClr val="F9FAFD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1743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9296401" y="1021191"/>
            <a:ext cx="2335272" cy="2242206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718301" y="1021191"/>
            <a:ext cx="2335272" cy="2242206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6718301" y="3522704"/>
            <a:ext cx="2335272" cy="2242206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9296401" y="3522704"/>
            <a:ext cx="2335272" cy="2242206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5B7AED-79AB-9E5C-0EAB-53151FBBC0FE}"/>
              </a:ext>
            </a:extLst>
          </p:cNvPr>
          <p:cNvSpPr txBox="1"/>
          <p:nvPr/>
        </p:nvSpPr>
        <p:spPr>
          <a:xfrm>
            <a:off x="393943" y="6366676"/>
            <a:ext cx="6099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30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ELMEC.COM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91DDB74-2674-FC79-E8DC-152BAAA30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3" y="331673"/>
            <a:ext cx="9294067" cy="38200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2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023210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435100" y="1021193"/>
            <a:ext cx="1955800" cy="1962848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3594101" y="1021193"/>
            <a:ext cx="1955800" cy="1962848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5753100" y="1021193"/>
            <a:ext cx="1955800" cy="1962848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1435100" y="3649687"/>
            <a:ext cx="1955800" cy="1962848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20"/>
          </p:nvPr>
        </p:nvSpPr>
        <p:spPr>
          <a:xfrm>
            <a:off x="3594101" y="3649687"/>
            <a:ext cx="1955800" cy="1962848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1"/>
          </p:nvPr>
        </p:nvSpPr>
        <p:spPr>
          <a:xfrm>
            <a:off x="5753100" y="3649687"/>
            <a:ext cx="1955800" cy="1962848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3141680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erna 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DFD718-D061-4915-66B8-6CEC0351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3" y="331673"/>
            <a:ext cx="10515600" cy="38200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2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023817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дзаголовок 2"/>
          <p:cNvSpPr txBox="1">
            <a:spLocks/>
          </p:cNvSpPr>
          <p:nvPr/>
        </p:nvSpPr>
        <p:spPr>
          <a:xfrm rot="16200000">
            <a:off x="-162920" y="2287653"/>
            <a:ext cx="1252939" cy="187096"/>
          </a:xfrm>
          <a:prstGeom prst="rect">
            <a:avLst/>
          </a:prstGeom>
        </p:spPr>
        <p:txBody>
          <a:bodyPr vert="horz" lIns="60951" tIns="30475" rIns="60951" bIns="30475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0" i="0" u="none" strike="noStrike" kern="0" cap="none" spc="133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60" r:id="rId17"/>
  </p:sldLayoutIdLst>
  <p:transition spd="slow">
    <p:push dir="u"/>
  </p:transition>
  <p:txStyles>
    <p:titleStyle>
      <a:lvl1pPr algn="l" defTabSz="609559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390" indent="-152390" algn="l" defTabSz="609559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indent="-152390" algn="l" defTabSz="609559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49" indent="-152390" algn="l" defTabSz="609559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729" indent="-152390" algn="l" defTabSz="609559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9" indent="-152390" algn="l" defTabSz="609559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288" indent="-152390" algn="l" defTabSz="609559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068" indent="-152390" algn="l" defTabSz="609559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5847" indent="-152390" algn="l" defTabSz="609559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628" indent="-152390" algn="l" defTabSz="609559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780" algn="l" defTabSz="60955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559" algn="l" defTabSz="60955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39" algn="l" defTabSz="60955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119" algn="l" defTabSz="60955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3899" algn="l" defTabSz="60955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678" algn="l" defTabSz="60955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458" algn="l" defTabSz="60955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237" algn="l" defTabSz="60955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>
          <p15:clr>
            <a:srgbClr val="F26B43"/>
          </p15:clr>
        </p15:guide>
        <p15:guide id="2" pos="576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096428A-96A5-76BC-1570-5731673EBB07}"/>
              </a:ext>
            </a:extLst>
          </p:cNvPr>
          <p:cNvSpPr/>
          <p:nvPr/>
        </p:nvSpPr>
        <p:spPr>
          <a:xfrm>
            <a:off x="0" y="1"/>
            <a:ext cx="12192000" cy="6942003"/>
          </a:xfrm>
          <a:prstGeom prst="rect">
            <a:avLst/>
          </a:prstGeom>
          <a:gradFill>
            <a:gsLst>
              <a:gs pos="78000">
                <a:schemeClr val="tx1">
                  <a:lumMod val="50000"/>
                </a:schemeClr>
              </a:gs>
              <a:gs pos="0">
                <a:srgbClr val="7826FD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pic>
        <p:nvPicPr>
          <p:cNvPr id="4" name="Immagine 3" descr="Immagine che contiene computer, computer, interno, viola&#10;&#10;Descrizione generata automaticamente">
            <a:extLst>
              <a:ext uri="{FF2B5EF4-FFF2-40B4-BE49-F238E27FC236}">
                <a16:creationId xmlns:a16="http://schemas.microsoft.com/office/drawing/2014/main" id="{8BC5107E-B7F4-1679-4453-F3AD727D5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112" y="952872"/>
            <a:ext cx="7685699" cy="5935675"/>
          </a:xfrm>
          <a:prstGeom prst="rect">
            <a:avLst/>
          </a:prstGeom>
        </p:spPr>
      </p:pic>
      <p:pic>
        <p:nvPicPr>
          <p:cNvPr id="5" name="Immagine 4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D6A33D9C-34CE-9B40-568D-B7930F216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26" y="570674"/>
            <a:ext cx="2158773" cy="56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86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transition spd="slow">
    <p:push dir="u"/>
  </p:transition>
  <p:txStyles>
    <p:titleStyle>
      <a:lvl1pPr algn="l" defTabSz="609482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372" indent="-152372" algn="l" defTabSz="60948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13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1854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596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38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078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0820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5561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304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74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48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225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8966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3709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450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19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793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096428A-96A5-76BC-1570-5731673EBB07}"/>
              </a:ext>
            </a:extLst>
          </p:cNvPr>
          <p:cNvSpPr/>
          <p:nvPr/>
        </p:nvSpPr>
        <p:spPr>
          <a:xfrm>
            <a:off x="0" y="1"/>
            <a:ext cx="12192000" cy="6942003"/>
          </a:xfrm>
          <a:prstGeom prst="rect">
            <a:avLst/>
          </a:prstGeom>
          <a:gradFill>
            <a:gsLst>
              <a:gs pos="78000">
                <a:schemeClr val="tx1">
                  <a:lumMod val="50000"/>
                </a:schemeClr>
              </a:gs>
              <a:gs pos="0">
                <a:srgbClr val="7826FD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pic>
        <p:nvPicPr>
          <p:cNvPr id="5" name="Immagine 4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D6A33D9C-34CE-9B40-568D-B7930F216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26" y="570674"/>
            <a:ext cx="2158773" cy="563332"/>
          </a:xfrm>
          <a:prstGeom prst="rect">
            <a:avLst/>
          </a:prstGeom>
        </p:spPr>
      </p:pic>
      <p:pic>
        <p:nvPicPr>
          <p:cNvPr id="3" name="Immagine 2" descr="Immagine che contiene computer, Dispositivo elettronico, gadget, computer&#10;&#10;Descrizione generata automaticamente">
            <a:extLst>
              <a:ext uri="{FF2B5EF4-FFF2-40B4-BE49-F238E27FC236}">
                <a16:creationId xmlns:a16="http://schemas.microsoft.com/office/drawing/2014/main" id="{42106B0B-4C89-DA91-22DC-B14B7F71A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95" y="88794"/>
            <a:ext cx="8702547" cy="67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6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p:transition spd="slow">
    <p:push dir="u"/>
  </p:transition>
  <p:txStyles>
    <p:titleStyle>
      <a:lvl1pPr algn="l" defTabSz="609482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372" indent="-152372" algn="l" defTabSz="60948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13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1854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596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38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078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0820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5561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304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74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48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225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8966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3709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450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19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793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1175B529-FD0B-2ADB-338D-79B7BBE0B69E}"/>
              </a:ext>
            </a:extLst>
          </p:cNvPr>
          <p:cNvSpPr/>
          <p:nvPr/>
        </p:nvSpPr>
        <p:spPr>
          <a:xfrm>
            <a:off x="0" y="1"/>
            <a:ext cx="12192000" cy="6942003"/>
          </a:xfrm>
          <a:prstGeom prst="rect">
            <a:avLst/>
          </a:prstGeom>
          <a:gradFill>
            <a:gsLst>
              <a:gs pos="78000">
                <a:schemeClr val="tx1">
                  <a:lumMod val="50000"/>
                </a:schemeClr>
              </a:gs>
              <a:gs pos="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pic>
        <p:nvPicPr>
          <p:cNvPr id="3" name="Immagine 2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226FDDE5-6A31-D97D-807A-8FEEE3095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88" y="570488"/>
            <a:ext cx="2159195" cy="563368"/>
          </a:xfrm>
          <a:prstGeom prst="rect">
            <a:avLst/>
          </a:prstGeom>
        </p:spPr>
      </p:pic>
      <p:pic>
        <p:nvPicPr>
          <p:cNvPr id="8" name="Immagine 7" descr="Immagine che contiene luce&#10;&#10;Descrizione generata automaticamente con attendibilità bassa">
            <a:extLst>
              <a:ext uri="{FF2B5EF4-FFF2-40B4-BE49-F238E27FC236}">
                <a16:creationId xmlns:a16="http://schemas.microsoft.com/office/drawing/2014/main" id="{BD0B9C06-A1EA-4F98-2CD9-2B8CC21EB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508" y="157140"/>
            <a:ext cx="6739582" cy="651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9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transition spd="slow">
    <p:push dir="u"/>
  </p:transition>
  <p:txStyles>
    <p:titleStyle>
      <a:lvl1pPr algn="l" defTabSz="609482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372" indent="-152372" algn="l" defTabSz="60948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13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1854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596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38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078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0820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5561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304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74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48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225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8966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3709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450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19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793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1175B529-FD0B-2ADB-338D-79B7BBE0B69E}"/>
              </a:ext>
            </a:extLst>
          </p:cNvPr>
          <p:cNvSpPr/>
          <p:nvPr/>
        </p:nvSpPr>
        <p:spPr>
          <a:xfrm>
            <a:off x="0" y="1"/>
            <a:ext cx="12192000" cy="6942003"/>
          </a:xfrm>
          <a:prstGeom prst="rect">
            <a:avLst/>
          </a:prstGeom>
          <a:gradFill>
            <a:gsLst>
              <a:gs pos="78000">
                <a:schemeClr val="tx1">
                  <a:lumMod val="50000"/>
                </a:schemeClr>
              </a:gs>
              <a:gs pos="0">
                <a:schemeClr val="accent5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pic>
        <p:nvPicPr>
          <p:cNvPr id="2" name="Immagine 1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4CC637A0-EF68-1522-E7B9-4F593D55E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88" y="570488"/>
            <a:ext cx="2159195" cy="563368"/>
          </a:xfrm>
          <a:prstGeom prst="rect">
            <a:avLst/>
          </a:prstGeom>
        </p:spPr>
      </p:pic>
      <p:pic>
        <p:nvPicPr>
          <p:cNvPr id="6" name="Immagine 5" descr="Immagine che contiene testo, schermata, computer, computer&#10;&#10;Descrizione generata automaticamente">
            <a:extLst>
              <a:ext uri="{FF2B5EF4-FFF2-40B4-BE49-F238E27FC236}">
                <a16:creationId xmlns:a16="http://schemas.microsoft.com/office/drawing/2014/main" id="{F9E21935-3AB7-BEDD-E2C4-E82C69094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725" y="732720"/>
            <a:ext cx="6457444" cy="648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transition spd="slow">
    <p:push dir="u"/>
  </p:transition>
  <p:txStyles>
    <p:titleStyle>
      <a:lvl1pPr algn="l" defTabSz="609482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372" indent="-152372" algn="l" defTabSz="60948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13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1854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596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38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078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0820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5561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304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74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48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225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8966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3709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450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19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793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1175B529-FD0B-2ADB-338D-79B7BBE0B69E}"/>
              </a:ext>
            </a:extLst>
          </p:cNvPr>
          <p:cNvSpPr/>
          <p:nvPr/>
        </p:nvSpPr>
        <p:spPr>
          <a:xfrm>
            <a:off x="0" y="1"/>
            <a:ext cx="12192000" cy="6942003"/>
          </a:xfrm>
          <a:prstGeom prst="rect">
            <a:avLst/>
          </a:prstGeom>
          <a:gradFill>
            <a:gsLst>
              <a:gs pos="78000">
                <a:schemeClr val="tx1">
                  <a:lumMod val="50000"/>
                </a:schemeClr>
              </a:gs>
              <a:gs pos="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pic>
        <p:nvPicPr>
          <p:cNvPr id="3" name="Immagine 2" descr="Immagine che contiene candela, luce&#10;&#10;Descrizione generata automaticamente">
            <a:extLst>
              <a:ext uri="{FF2B5EF4-FFF2-40B4-BE49-F238E27FC236}">
                <a16:creationId xmlns:a16="http://schemas.microsoft.com/office/drawing/2014/main" id="{3A2070B5-020D-CCC1-4DC3-05515E45A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03" y="-192899"/>
            <a:ext cx="7243797" cy="7243797"/>
          </a:xfrm>
          <a:prstGeom prst="rect">
            <a:avLst/>
          </a:prstGeom>
        </p:spPr>
      </p:pic>
      <p:pic>
        <p:nvPicPr>
          <p:cNvPr id="4" name="Immagine 3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F0106C34-7241-03AB-8F30-4069FB5A3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88" y="570488"/>
            <a:ext cx="2159195" cy="56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0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ransition spd="slow">
    <p:push dir="u"/>
  </p:transition>
  <p:txStyles>
    <p:titleStyle>
      <a:lvl1pPr algn="l" defTabSz="609482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372" indent="-152372" algn="l" defTabSz="60948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13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1854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596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38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078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0820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5561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304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74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48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225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8966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3709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450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19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793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1175B529-FD0B-2ADB-338D-79B7BBE0B69E}"/>
              </a:ext>
            </a:extLst>
          </p:cNvPr>
          <p:cNvSpPr/>
          <p:nvPr/>
        </p:nvSpPr>
        <p:spPr>
          <a:xfrm>
            <a:off x="0" y="1"/>
            <a:ext cx="12192000" cy="6942003"/>
          </a:xfrm>
          <a:prstGeom prst="rect">
            <a:avLst/>
          </a:prstGeom>
          <a:gradFill>
            <a:gsLst>
              <a:gs pos="78000">
                <a:schemeClr val="tx1">
                  <a:lumMod val="50000"/>
                </a:schemeClr>
              </a:gs>
              <a:gs pos="0">
                <a:srgbClr val="7826FD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pic>
        <p:nvPicPr>
          <p:cNvPr id="2" name="Immagine 1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BF754E2F-26CE-306C-D2C4-B2F883BC4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82" y="570488"/>
            <a:ext cx="2159195" cy="563368"/>
          </a:xfrm>
          <a:prstGeom prst="rect">
            <a:avLst/>
          </a:prstGeom>
        </p:spPr>
      </p:pic>
      <p:pic>
        <p:nvPicPr>
          <p:cNvPr id="7" name="Picture 2" descr="A group of people working on laptops&#10;&#10;Description automatically generated">
            <a:extLst>
              <a:ext uri="{FF2B5EF4-FFF2-40B4-BE49-F238E27FC236}">
                <a16:creationId xmlns:a16="http://schemas.microsoft.com/office/drawing/2014/main" id="{9D7094D4-5F11-4EAC-3807-F2D349F6DF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7000" contrast="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5243" y="596114"/>
            <a:ext cx="8140106" cy="625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1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</p:sldLayoutIdLst>
  <p:transition spd="slow">
    <p:push dir="u"/>
  </p:transition>
  <p:txStyles>
    <p:titleStyle>
      <a:lvl1pPr algn="l" defTabSz="609482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372" indent="-152372" algn="l" defTabSz="60948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13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1854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596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38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078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0820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5561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304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74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48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225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8966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3709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450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19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793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2.png"/><Relationship Id="rId10" Type="http://schemas.openxmlformats.org/officeDocument/2006/relationships/image" Target="../media/image32.svg"/><Relationship Id="rId4" Type="http://schemas.openxmlformats.org/officeDocument/2006/relationships/image" Target="../media/image27.sv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microsoft.com/office/2018/10/relationships/comments" Target="../comments/modernComment_7FFE5A63_4F74997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npmjs.com/package/jsonwebtoken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expressjs.com/" TargetMode="External"/><Relationship Id="rId10" Type="http://schemas.openxmlformats.org/officeDocument/2006/relationships/image" Target="../media/image42.svg"/><Relationship Id="rId4" Type="http://schemas.openxmlformats.org/officeDocument/2006/relationships/image" Target="../media/image38.sv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04AB6AE1-5F66-D1DF-9C2E-D2B8FB3B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81" y="570860"/>
            <a:ext cx="2158914" cy="56329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D67432-15F3-9FC9-501E-B59AC20E1CBD}"/>
              </a:ext>
            </a:extLst>
          </p:cNvPr>
          <p:cNvSpPr txBox="1"/>
          <p:nvPr/>
        </p:nvSpPr>
        <p:spPr>
          <a:xfrm>
            <a:off x="4015948" y="2109413"/>
            <a:ext cx="4160114" cy="1938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7199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DEV HUB</a:t>
            </a:r>
          </a:p>
          <a:p>
            <a:pPr algn="ctr"/>
            <a:r>
              <a:rPr lang="it-IT" sz="48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NodeJS</a:t>
            </a:r>
            <a:endParaRPr lang="it-IT" sz="48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000B374-1C8B-1D96-AD68-033E16759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291" y="4203498"/>
            <a:ext cx="6037416" cy="33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4886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B50F-CB31-5C84-6C90-A4EBC14F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MongoDB</a:t>
            </a:r>
            <a:endParaRPr lang="en-US" dirty="0"/>
          </a:p>
        </p:txBody>
      </p:sp>
      <p:pic>
        <p:nvPicPr>
          <p:cNvPr id="2050" name="Picture 2" descr="Icona a colori MongoDB in PNG, SVG">
            <a:extLst>
              <a:ext uri="{FF2B5EF4-FFF2-40B4-BE49-F238E27FC236}">
                <a16:creationId xmlns:a16="http://schemas.microsoft.com/office/drawing/2014/main" id="{B118C6B0-DC98-35F8-CA67-888ADA221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683" y="180672"/>
            <a:ext cx="722696" cy="72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angoli arrotondati 77">
            <a:extLst>
              <a:ext uri="{FF2B5EF4-FFF2-40B4-BE49-F238E27FC236}">
                <a16:creationId xmlns:a16="http://schemas.microsoft.com/office/drawing/2014/main" id="{BE7F1F46-D008-A239-FFC0-6154ED74073E}"/>
              </a:ext>
            </a:extLst>
          </p:cNvPr>
          <p:cNvSpPr/>
          <p:nvPr/>
        </p:nvSpPr>
        <p:spPr bwMode="auto">
          <a:xfrm>
            <a:off x="515453" y="1054369"/>
            <a:ext cx="11289451" cy="1313927"/>
          </a:xfrm>
          <a:prstGeom prst="roundRect">
            <a:avLst/>
          </a:prstGeom>
          <a:noFill/>
          <a:ln w="12700">
            <a:solidFill>
              <a:schemeClr val="accent4"/>
            </a:solidFill>
          </a:ln>
          <a:effectLst/>
        </p:spPr>
        <p:txBody>
          <a:bodyPr wrap="none" rtlCol="0" anchor="ctr"/>
          <a:lstStyle/>
          <a:p>
            <a:pPr marL="285750" indent="-285750">
              <a:buClr>
                <a:schemeClr val="accent4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Database </a:t>
            </a:r>
            <a:r>
              <a:rPr lang="it-IT" sz="1400" dirty="0" err="1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noSQL</a:t>
            </a: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 orientato ai documenti, rappresentati in formato BSON (</a:t>
            </a:r>
            <a:r>
              <a:rPr lang="it-IT" sz="1400" dirty="0" err="1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Binary</a:t>
            </a: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 JSON)</a:t>
            </a:r>
          </a:p>
          <a:p>
            <a:pPr marL="285750" indent="-285750">
              <a:buClr>
                <a:schemeClr val="accent4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Ogni documento è una struttura di dati che può contenere più coppie chiave-valore</a:t>
            </a:r>
          </a:p>
          <a:p>
            <a:pPr marL="285750" indent="-285750">
              <a:buClr>
                <a:schemeClr val="accent4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I documenti sono raggruppati in collezioni</a:t>
            </a:r>
          </a:p>
          <a:p>
            <a:pPr marL="285750" indent="-285750">
              <a:buClr>
                <a:schemeClr val="accent4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I documenti in una collezione non devono per forza avere la stessa struttura (schema)</a:t>
            </a:r>
          </a:p>
        </p:txBody>
      </p:sp>
      <p:sp>
        <p:nvSpPr>
          <p:cNvPr id="6" name="Rettangolo con angoli arrotondati 77">
            <a:extLst>
              <a:ext uri="{FF2B5EF4-FFF2-40B4-BE49-F238E27FC236}">
                <a16:creationId xmlns:a16="http://schemas.microsoft.com/office/drawing/2014/main" id="{5C840D22-9CAD-C562-7FB8-61C6E278EB76}"/>
              </a:ext>
            </a:extLst>
          </p:cNvPr>
          <p:cNvSpPr/>
          <p:nvPr/>
        </p:nvSpPr>
        <p:spPr bwMode="auto">
          <a:xfrm>
            <a:off x="515453" y="3175778"/>
            <a:ext cx="11289451" cy="2627853"/>
          </a:xfrm>
          <a:prstGeom prst="roundRect">
            <a:avLst/>
          </a:prstGeom>
          <a:noFill/>
          <a:ln w="12700">
            <a:solidFill>
              <a:schemeClr val="accent4"/>
            </a:solidFill>
          </a:ln>
          <a:effectLst/>
        </p:spPr>
        <p:txBody>
          <a:bodyPr wrap="none" rtlCol="0" anchor="ctr"/>
          <a:lstStyle/>
          <a:p>
            <a:pPr>
              <a:buClr>
                <a:schemeClr val="accent4"/>
              </a:buClr>
              <a:defRPr/>
            </a:pPr>
            <a:r>
              <a:rPr lang="it-IT" sz="1400" b="1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VANTAGGI</a:t>
            </a:r>
          </a:p>
          <a:p>
            <a:pPr marL="285750" indent="-285750">
              <a:buClr>
                <a:schemeClr val="accent4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b="1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Flessibilità</a:t>
            </a: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: memorizzazione dati in formati complessi, come array o oggetti annidati</a:t>
            </a:r>
          </a:p>
          <a:p>
            <a:pPr marL="285750" indent="-285750">
              <a:buClr>
                <a:schemeClr val="accent4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b="1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Scalabilità</a:t>
            </a: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: possibilità di scalare facilmente orizzontalmente su più server</a:t>
            </a:r>
          </a:p>
          <a:p>
            <a:pPr marL="285750" indent="-285750">
              <a:buClr>
                <a:schemeClr val="accent4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b="1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Alta disponibilità</a:t>
            </a: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: Grazie alla replica, </a:t>
            </a:r>
            <a:r>
              <a:rPr lang="it-IT" sz="1400" dirty="0" err="1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MongoDB</a:t>
            </a: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 può garantire che i dati siano sempre disponibili anche in caso di guasti</a:t>
            </a:r>
          </a:p>
          <a:p>
            <a:pPr marL="285750" indent="-285750">
              <a:buClr>
                <a:schemeClr val="accent4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b="1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Performance</a:t>
            </a: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: Ottimizzazione delle prestazioni con l'indicizzazione e query veloci</a:t>
            </a:r>
          </a:p>
          <a:p>
            <a:pPr marL="285750" indent="-285750">
              <a:buClr>
                <a:schemeClr val="accent4"/>
              </a:buClr>
              <a:buFont typeface="Apple Symbols" panose="02000000000000000000" pitchFamily="2" charset="-79"/>
              <a:buChar char="⦿"/>
              <a:defRPr/>
            </a:pPr>
            <a:endParaRPr lang="it-IT" sz="1400" dirty="0">
              <a:solidFill>
                <a:schemeClr val="bg2"/>
              </a:solidFill>
              <a:latin typeface="Poppins" pitchFamily="2" charset="77"/>
              <a:ea typeface="Roboto" panose="02000000000000000000" pitchFamily="2" charset="0"/>
              <a:cs typeface="Poppins" pitchFamily="2" charset="77"/>
            </a:endParaRPr>
          </a:p>
          <a:p>
            <a:pPr>
              <a:buClr>
                <a:schemeClr val="accent4"/>
              </a:buClr>
              <a:defRPr/>
            </a:pPr>
            <a:r>
              <a:rPr lang="it-IT" sz="1400" b="1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SVANTAGGI</a:t>
            </a:r>
          </a:p>
          <a:p>
            <a:pPr marL="285750" indent="-285750">
              <a:buClr>
                <a:schemeClr val="accent4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Non supporta transazioni complesse con lo stesso livello dei database relazionali</a:t>
            </a:r>
          </a:p>
          <a:p>
            <a:pPr marL="285750" indent="-285750">
              <a:buClr>
                <a:schemeClr val="accent4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Consistenza eventuale: </a:t>
            </a:r>
          </a:p>
          <a:p>
            <a:pPr>
              <a:buClr>
                <a:schemeClr val="accent4"/>
              </a:buClr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      In ambienti distribuiti si può verificare una certa latenza prima che i dati siano sincronizzati su tutti i nodi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DA179C-1017-93B7-48A0-EBDB9A244150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6160179" y="2368296"/>
            <a:ext cx="0" cy="80748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015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computer, computer, Dispositivo di output, Netbook&#10;&#10;Descrizione generata automaticamente">
            <a:extLst>
              <a:ext uri="{FF2B5EF4-FFF2-40B4-BE49-F238E27FC236}">
                <a16:creationId xmlns:a16="http://schemas.microsoft.com/office/drawing/2014/main" id="{949DEF71-28D9-C742-ACBA-F510337F1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8959"/>
            <a:ext cx="7767046" cy="3986840"/>
          </a:xfrm>
          <a:prstGeom prst="rect">
            <a:avLst/>
          </a:prstGeom>
        </p:spPr>
      </p:pic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it-IT" dirty="0">
                <a:latin typeface="Poppins"/>
                <a:cs typeface="Poppins"/>
              </a:rPr>
              <a:t>Progetto – Movies Manager</a:t>
            </a:r>
            <a:endParaRPr lang="it-IT" sz="2000" dirty="0"/>
          </a:p>
        </p:txBody>
      </p:sp>
      <p:sp>
        <p:nvSpPr>
          <p:cNvPr id="31" name="TextBox 41">
            <a:extLst>
              <a:ext uri="{FF2B5EF4-FFF2-40B4-BE49-F238E27FC236}">
                <a16:creationId xmlns:a16="http://schemas.microsoft.com/office/drawing/2014/main" id="{513FDAD3-E2C4-C47A-1DA3-6FF794FD794F}"/>
              </a:ext>
            </a:extLst>
          </p:cNvPr>
          <p:cNvSpPr txBox="1"/>
          <p:nvPr/>
        </p:nvSpPr>
        <p:spPr>
          <a:xfrm>
            <a:off x="7641103" y="513979"/>
            <a:ext cx="415695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accent3"/>
                </a:solidFill>
                <a:latin typeface="Poppins"/>
                <a:ea typeface="+mn-lt"/>
                <a:cs typeface="+mn-lt"/>
              </a:rPr>
              <a:t>MID: check token</a:t>
            </a:r>
          </a:p>
          <a:p>
            <a:r>
              <a:rPr lang="it-IT" sz="1600" spc="-1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Funzione middleware che effettua controllo validità token per le rotte sotto </a:t>
            </a:r>
            <a:r>
              <a:rPr lang="it-IT" sz="1600" spc="-10" dirty="0" err="1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auth</a:t>
            </a:r>
            <a:endParaRPr lang="it-IT" sz="1600" b="1" spc="-10" dirty="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  <a:p>
            <a:endParaRPr lang="it-IT" sz="1600" spc="-10" dirty="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it-IT" sz="1600" b="1" dirty="0">
                <a:solidFill>
                  <a:schemeClr val="accent3"/>
                </a:solidFill>
                <a:latin typeface="Poppins"/>
                <a:ea typeface="+mn-lt"/>
                <a:cs typeface="+mn-lt"/>
              </a:rPr>
              <a:t>API: login</a:t>
            </a:r>
          </a:p>
          <a:p>
            <a:r>
              <a:rPr lang="it-IT" sz="1600" spc="-1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API che dato un utente e password effettua il login, restituendo un token </a:t>
            </a:r>
            <a:r>
              <a:rPr lang="it-IT" sz="1600" spc="-10" dirty="0" err="1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jwt</a:t>
            </a:r>
            <a:r>
              <a:rPr lang="it-IT" sz="1600" spc="-1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endParaRPr lang="it-IT" sz="1600" b="1" spc="-10" dirty="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it-IT" sz="1600" b="1" dirty="0">
                <a:solidFill>
                  <a:schemeClr val="accent3"/>
                </a:solidFill>
                <a:latin typeface="Poppins"/>
                <a:ea typeface="+mn-lt"/>
                <a:cs typeface="+mn-lt"/>
              </a:rPr>
              <a:t>API: lista film</a:t>
            </a:r>
          </a:p>
          <a:p>
            <a:r>
              <a:rPr lang="it-IT" sz="1600" spc="-1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API in GET sotto </a:t>
            </a:r>
            <a:r>
              <a:rPr lang="it-IT" sz="1600" spc="-10" dirty="0" err="1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auth</a:t>
            </a:r>
            <a:r>
              <a:rPr lang="it-IT" sz="1600" spc="-1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 che ritorna la lista di film che corrispondono ai filtri ricevuti come parametro</a:t>
            </a:r>
            <a:endParaRPr lang="it-IT" sz="1600" b="1" spc="-10" dirty="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  <a:p>
            <a:endParaRPr lang="it-IT" sz="1600" spc="-10" dirty="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it-IT" sz="1600" b="1" dirty="0">
                <a:solidFill>
                  <a:schemeClr val="accent3"/>
                </a:solidFill>
                <a:latin typeface="Poppins"/>
                <a:ea typeface="+mn-lt"/>
                <a:cs typeface="+mn-lt"/>
              </a:rPr>
              <a:t>API: creazione utente</a:t>
            </a:r>
          </a:p>
          <a:p>
            <a:r>
              <a:rPr lang="it-IT" sz="1600" spc="-1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API in POST che riceve username, email e password e registra un nuovo utente nel database</a:t>
            </a:r>
          </a:p>
          <a:p>
            <a:endParaRPr lang="it-IT" sz="1600" spc="-10" dirty="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it-IT" sz="1600" b="1" dirty="0">
                <a:solidFill>
                  <a:schemeClr val="accent3"/>
                </a:solidFill>
                <a:latin typeface="Poppins"/>
                <a:ea typeface="+mn-lt"/>
                <a:cs typeface="+mn-lt"/>
              </a:rPr>
              <a:t>API: aggiunta film</a:t>
            </a:r>
          </a:p>
          <a:p>
            <a:r>
              <a:rPr lang="it-IT" sz="1600" spc="-1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API in post sotto </a:t>
            </a:r>
            <a:r>
              <a:rPr lang="it-IT" sz="1600" spc="-10" dirty="0" err="1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auth</a:t>
            </a:r>
            <a:r>
              <a:rPr lang="it-IT" sz="1600" spc="-1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 che inserisce un nuovo film nel database</a:t>
            </a:r>
          </a:p>
          <a:p>
            <a:endParaRPr lang="it-IT" sz="1600" spc="-10" dirty="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  <a:p>
            <a:endParaRPr lang="it-IT" sz="1600" b="1" spc="-10" dirty="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BC5EA-32F2-63ED-8839-707D4E359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821" y="1508760"/>
            <a:ext cx="4487179" cy="2596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A0B945-EE78-8310-5186-74F76A2BB750}"/>
              </a:ext>
            </a:extLst>
          </p:cNvPr>
          <p:cNvSpPr txBox="1"/>
          <p:nvPr/>
        </p:nvSpPr>
        <p:spPr>
          <a:xfrm>
            <a:off x="2041398" y="5394375"/>
            <a:ext cx="3106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https://cloud.mongodb.com/</a:t>
            </a:r>
          </a:p>
        </p:txBody>
      </p:sp>
    </p:spTree>
    <p:extLst>
      <p:ext uri="{BB962C8B-B14F-4D97-AF65-F5344CB8AC3E}">
        <p14:creationId xmlns:p14="http://schemas.microsoft.com/office/powerpoint/2010/main" val="23366078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23">
            <a:extLst>
              <a:ext uri="{FF2B5EF4-FFF2-40B4-BE49-F238E27FC236}">
                <a16:creationId xmlns:a16="http://schemas.microsoft.com/office/drawing/2014/main" id="{17F9F020-CAEE-F304-FE59-D093DB463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r>
              <a:rPr lang="it-IT" dirty="0">
                <a:latin typeface="Poppins"/>
                <a:cs typeface="Poppins"/>
              </a:rPr>
              <a:t>Argomenti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61356665-3CE0-4D87-BFCF-F5B81777833A}"/>
              </a:ext>
            </a:extLst>
          </p:cNvPr>
          <p:cNvSpPr/>
          <p:nvPr/>
        </p:nvSpPr>
        <p:spPr bwMode="auto">
          <a:xfrm>
            <a:off x="3161712" y="4310836"/>
            <a:ext cx="1568716" cy="733213"/>
          </a:xfrm>
          <a:prstGeom prst="round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  <a:effectLst/>
        </p:spPr>
        <p:txBody>
          <a:bodyPr wrap="none" rtlCol="0" anchor="ctr"/>
          <a:lstStyle/>
          <a:p>
            <a:pPr algn="l" defTabSz="914217"/>
            <a:r>
              <a:rPr lang="it-IT" dirty="0" err="1">
                <a:solidFill>
                  <a:schemeClr val="bg2"/>
                </a:solidFill>
                <a:latin typeface="Poppins" panose="00000500000000000000" pitchFamily="2" charset="0"/>
              </a:rPr>
              <a:t>DataBase</a:t>
            </a:r>
            <a:endParaRPr lang="it-IT" dirty="0">
              <a:solidFill>
                <a:schemeClr val="bg2"/>
              </a:solidFill>
              <a:latin typeface="Poppins" panose="00000500000000000000" pitchFamily="2" charset="0"/>
            </a:endParaRPr>
          </a:p>
        </p:txBody>
      </p: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625C94CA-99EB-253B-F855-2E0CE4466C84}"/>
              </a:ext>
            </a:extLst>
          </p:cNvPr>
          <p:cNvSpPr/>
          <p:nvPr/>
        </p:nvSpPr>
        <p:spPr bwMode="auto">
          <a:xfrm>
            <a:off x="3138842" y="963010"/>
            <a:ext cx="1568716" cy="701670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  <a:effectLst/>
        </p:spPr>
        <p:txBody>
          <a:bodyPr wrap="none" rtlCol="0" anchor="ctr"/>
          <a:lstStyle/>
          <a:p>
            <a:pPr algn="l" defTabSz="914217"/>
            <a:r>
              <a:rPr lang="it-IT" dirty="0">
                <a:solidFill>
                  <a:schemeClr val="bg2"/>
                </a:solidFill>
                <a:latin typeface="Poppins" panose="00000500000000000000" pitchFamily="2" charset="0"/>
              </a:rPr>
              <a:t>Strumenti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D0C4C26-1778-396A-9AB9-C7580A5CCB0C}"/>
              </a:ext>
            </a:extLst>
          </p:cNvPr>
          <p:cNvSpPr/>
          <p:nvPr/>
        </p:nvSpPr>
        <p:spPr bwMode="auto">
          <a:xfrm>
            <a:off x="3153130" y="5412682"/>
            <a:ext cx="1568716" cy="701670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/>
            </a:solidFill>
          </a:ln>
          <a:effectLst/>
        </p:spPr>
        <p:txBody>
          <a:bodyPr wrap="none" rtlCol="0" anchor="ctr"/>
          <a:lstStyle/>
          <a:p>
            <a:pPr algn="l" defTabSz="914217"/>
            <a:r>
              <a:rPr lang="it-IT" dirty="0">
                <a:solidFill>
                  <a:schemeClr val="bg2"/>
                </a:solidFill>
                <a:latin typeface="Poppins" panose="00000500000000000000" pitchFamily="2" charset="0"/>
              </a:rPr>
              <a:t>Progetto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84F12430-1871-9702-2AB6-92E186DA11B9}"/>
              </a:ext>
            </a:extLst>
          </p:cNvPr>
          <p:cNvSpPr/>
          <p:nvPr/>
        </p:nvSpPr>
        <p:spPr bwMode="auto">
          <a:xfrm>
            <a:off x="3153754" y="2001321"/>
            <a:ext cx="1568716" cy="701670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  <a:effectLst/>
        </p:spPr>
        <p:txBody>
          <a:bodyPr wrap="none" rtlCol="0" anchor="ctr"/>
          <a:lstStyle/>
          <a:p>
            <a:pPr algn="l" defTabSz="914217"/>
            <a:r>
              <a:rPr lang="it-IT" dirty="0">
                <a:solidFill>
                  <a:schemeClr val="bg2"/>
                </a:solidFill>
                <a:latin typeface="Poppins" panose="00000500000000000000" pitchFamily="2" charset="0"/>
              </a:rPr>
              <a:t>JavaScript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747B7E4A-C37B-B44A-8097-C51A76C1B528}"/>
              </a:ext>
            </a:extLst>
          </p:cNvPr>
          <p:cNvSpPr/>
          <p:nvPr/>
        </p:nvSpPr>
        <p:spPr bwMode="auto">
          <a:xfrm>
            <a:off x="3169687" y="3144091"/>
            <a:ext cx="1568716" cy="701670"/>
          </a:xfrm>
          <a:prstGeom prst="roundRect">
            <a:avLst/>
          </a:prstGeom>
          <a:solidFill>
            <a:schemeClr val="accent3"/>
          </a:solidFill>
          <a:ln w="38100">
            <a:solidFill>
              <a:schemeClr val="accent3"/>
            </a:solidFill>
          </a:ln>
          <a:effectLst/>
        </p:spPr>
        <p:txBody>
          <a:bodyPr wrap="none" rtlCol="0" anchor="ctr"/>
          <a:lstStyle/>
          <a:p>
            <a:pPr algn="l" defTabSz="914217"/>
            <a:r>
              <a:rPr lang="it-IT" dirty="0" err="1">
                <a:solidFill>
                  <a:schemeClr val="bg2"/>
                </a:solidFill>
                <a:latin typeface="Poppins" panose="00000500000000000000" pitchFamily="2" charset="0"/>
              </a:rPr>
              <a:t>NodeJs</a:t>
            </a:r>
            <a:endParaRPr lang="it-IT" dirty="0">
              <a:solidFill>
                <a:schemeClr val="bg2"/>
              </a:solidFill>
              <a:latin typeface="Poppins" panose="00000500000000000000" pitchFamily="2" charset="0"/>
            </a:endParaRPr>
          </a:p>
        </p:txBody>
      </p:sp>
      <p:sp>
        <p:nvSpPr>
          <p:cNvPr id="23" name="Freccia destra 22">
            <a:extLst>
              <a:ext uri="{FF2B5EF4-FFF2-40B4-BE49-F238E27FC236}">
                <a16:creationId xmlns:a16="http://schemas.microsoft.com/office/drawing/2014/main" id="{D6809408-0A45-3B17-4E04-C8DB587603F3}"/>
              </a:ext>
            </a:extLst>
          </p:cNvPr>
          <p:cNvSpPr/>
          <p:nvPr/>
        </p:nvSpPr>
        <p:spPr>
          <a:xfrm>
            <a:off x="4823576" y="1227299"/>
            <a:ext cx="642938" cy="15753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Freccia destra 26">
            <a:extLst>
              <a:ext uri="{FF2B5EF4-FFF2-40B4-BE49-F238E27FC236}">
                <a16:creationId xmlns:a16="http://schemas.microsoft.com/office/drawing/2014/main" id="{B8C419A3-5A76-D712-70EC-4E05AA277FEC}"/>
              </a:ext>
            </a:extLst>
          </p:cNvPr>
          <p:cNvSpPr/>
          <p:nvPr/>
        </p:nvSpPr>
        <p:spPr>
          <a:xfrm>
            <a:off x="4831191" y="2275398"/>
            <a:ext cx="642938" cy="15753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Freccia destra 27">
            <a:extLst>
              <a:ext uri="{FF2B5EF4-FFF2-40B4-BE49-F238E27FC236}">
                <a16:creationId xmlns:a16="http://schemas.microsoft.com/office/drawing/2014/main" id="{5CBA0199-6C04-0C2D-6D9A-30F9EF23E1F4}"/>
              </a:ext>
            </a:extLst>
          </p:cNvPr>
          <p:cNvSpPr/>
          <p:nvPr/>
        </p:nvSpPr>
        <p:spPr>
          <a:xfrm>
            <a:off x="4859633" y="3409447"/>
            <a:ext cx="642938" cy="157537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1B7FB335-32F1-12C3-AD13-81DEE8FA7F4F}"/>
              </a:ext>
            </a:extLst>
          </p:cNvPr>
          <p:cNvSpPr/>
          <p:nvPr/>
        </p:nvSpPr>
        <p:spPr bwMode="auto">
          <a:xfrm>
            <a:off x="5624243" y="939201"/>
            <a:ext cx="3424331" cy="733213"/>
          </a:xfrm>
          <a:prstGeom prst="roundRect">
            <a:avLst/>
          </a:prstGeom>
          <a:solidFill>
            <a:schemeClr val="tx1">
              <a:lumMod val="50000"/>
            </a:schemeClr>
          </a:solidFill>
          <a:ln w="12700">
            <a:solidFill>
              <a:schemeClr val="accent1"/>
            </a:solidFill>
          </a:ln>
          <a:effectLst/>
        </p:spPr>
        <p:txBody>
          <a:bodyPr wrap="none" rtlCol="0" anchor="ctr"/>
          <a:lstStyle/>
          <a:p>
            <a:pPr marL="285750" indent="-285750">
              <a:buClr>
                <a:schemeClr val="accent1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VS Code</a:t>
            </a:r>
          </a:p>
          <a:p>
            <a:pPr marL="285750" indent="-285750">
              <a:buClr>
                <a:schemeClr val="accent1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 err="1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PostMan</a:t>
            </a:r>
            <a:endParaRPr lang="it-IT" sz="1400" dirty="0">
              <a:solidFill>
                <a:schemeClr val="bg2"/>
              </a:solidFill>
              <a:latin typeface="Poppins" pitchFamily="2" charset="77"/>
              <a:ea typeface="Roboto" panose="02000000000000000000" pitchFamily="2" charset="0"/>
              <a:cs typeface="Poppins" pitchFamily="2" charset="77"/>
            </a:endParaRPr>
          </a:p>
          <a:p>
            <a:pPr marL="285750" indent="-285750">
              <a:buClr>
                <a:schemeClr val="accent1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Studio 3T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5A9250CB-97BE-1D8C-D323-2C431F5F3CC0}"/>
              </a:ext>
            </a:extLst>
          </p:cNvPr>
          <p:cNvSpPr/>
          <p:nvPr/>
        </p:nvSpPr>
        <p:spPr bwMode="auto">
          <a:xfrm>
            <a:off x="5624243" y="1983295"/>
            <a:ext cx="3424331" cy="733213"/>
          </a:xfrm>
          <a:prstGeom prst="roundRect">
            <a:avLst/>
          </a:prstGeom>
          <a:solidFill>
            <a:schemeClr val="tx1">
              <a:lumMod val="50000"/>
            </a:schemeClr>
          </a:solidFill>
          <a:ln w="12700">
            <a:solidFill>
              <a:schemeClr val="accent2"/>
            </a:solidFill>
          </a:ln>
          <a:effectLst/>
        </p:spPr>
        <p:txBody>
          <a:bodyPr wrap="none" rtlCol="0" anchor="ctr"/>
          <a:lstStyle/>
          <a:p>
            <a:pPr marL="285750" indent="-285750">
              <a:buClr>
                <a:schemeClr val="accent2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Costrutti e sintassi</a:t>
            </a:r>
          </a:p>
          <a:p>
            <a:pPr marL="285750" indent="-285750">
              <a:buClr>
                <a:schemeClr val="accent2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Asincronia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8D0A1BF2-8BAE-7983-AA10-4C616EE24500}"/>
              </a:ext>
            </a:extLst>
          </p:cNvPr>
          <p:cNvSpPr/>
          <p:nvPr/>
        </p:nvSpPr>
        <p:spPr bwMode="auto">
          <a:xfrm>
            <a:off x="5651743" y="3136488"/>
            <a:ext cx="3424331" cy="733213"/>
          </a:xfrm>
          <a:prstGeom prst="roundRect">
            <a:avLst/>
          </a:prstGeom>
          <a:solidFill>
            <a:schemeClr val="tx1">
              <a:lumMod val="50000"/>
            </a:schemeClr>
          </a:solidFill>
          <a:ln w="12700">
            <a:solidFill>
              <a:schemeClr val="accent3"/>
            </a:solidFill>
          </a:ln>
          <a:effectLst/>
        </p:spPr>
        <p:txBody>
          <a:bodyPr wrap="none" rtlCol="0" anchor="ctr"/>
          <a:lstStyle/>
          <a:p>
            <a:pPr marL="285750" indent="-285750">
              <a:buClr>
                <a:schemeClr val="accent3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Event Loop</a:t>
            </a:r>
          </a:p>
          <a:p>
            <a:pPr marL="285750" indent="-285750">
              <a:buClr>
                <a:schemeClr val="accent3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NPM</a:t>
            </a:r>
          </a:p>
          <a:p>
            <a:pPr marL="285750" indent="-285750">
              <a:buClr>
                <a:schemeClr val="accent3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Web servers e microservizi</a:t>
            </a:r>
          </a:p>
        </p:txBody>
      </p:sp>
      <p:sp>
        <p:nvSpPr>
          <p:cNvPr id="77" name="Freccia destra 76">
            <a:extLst>
              <a:ext uri="{FF2B5EF4-FFF2-40B4-BE49-F238E27FC236}">
                <a16:creationId xmlns:a16="http://schemas.microsoft.com/office/drawing/2014/main" id="{8294FFD4-2221-9542-5E27-1BF751BAE33A}"/>
              </a:ext>
            </a:extLst>
          </p:cNvPr>
          <p:cNvSpPr/>
          <p:nvPr/>
        </p:nvSpPr>
        <p:spPr>
          <a:xfrm>
            <a:off x="4832133" y="4621117"/>
            <a:ext cx="642938" cy="15753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Rettangolo con angoli arrotondati 77">
            <a:extLst>
              <a:ext uri="{FF2B5EF4-FFF2-40B4-BE49-F238E27FC236}">
                <a16:creationId xmlns:a16="http://schemas.microsoft.com/office/drawing/2014/main" id="{341390A1-4AC7-AD13-E862-D7B5457DEF47}"/>
              </a:ext>
            </a:extLst>
          </p:cNvPr>
          <p:cNvSpPr/>
          <p:nvPr/>
        </p:nvSpPr>
        <p:spPr bwMode="auto">
          <a:xfrm>
            <a:off x="5624243" y="4310836"/>
            <a:ext cx="3424331" cy="733213"/>
          </a:xfrm>
          <a:prstGeom prst="roundRect">
            <a:avLst/>
          </a:prstGeom>
          <a:noFill/>
          <a:ln w="12700">
            <a:solidFill>
              <a:schemeClr val="accent4"/>
            </a:solidFill>
          </a:ln>
          <a:effectLst/>
        </p:spPr>
        <p:txBody>
          <a:bodyPr wrap="none" rtlCol="0" anchor="ctr"/>
          <a:lstStyle/>
          <a:p>
            <a:pPr marL="285750" indent="-285750">
              <a:buClr>
                <a:schemeClr val="accent4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Database Relazionali e </a:t>
            </a:r>
            <a:r>
              <a:rPr lang="it-IT" sz="1400" dirty="0" err="1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noSQL</a:t>
            </a:r>
            <a:endParaRPr lang="it-IT" sz="1400" dirty="0">
              <a:solidFill>
                <a:schemeClr val="bg2"/>
              </a:solidFill>
              <a:latin typeface="Poppins" pitchFamily="2" charset="77"/>
              <a:ea typeface="Roboto" panose="02000000000000000000" pitchFamily="2" charset="0"/>
              <a:cs typeface="Poppins" pitchFamily="2" charset="77"/>
            </a:endParaRPr>
          </a:p>
          <a:p>
            <a:pPr marL="285750" indent="-285750">
              <a:buClr>
                <a:schemeClr val="accent4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 err="1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MongoDB</a:t>
            </a:r>
            <a:endParaRPr lang="it-IT" sz="1400" dirty="0">
              <a:solidFill>
                <a:schemeClr val="bg2"/>
              </a:solidFill>
              <a:latin typeface="Poppins" pitchFamily="2" charset="77"/>
              <a:ea typeface="Roboto" panose="02000000000000000000" pitchFamily="2" charset="0"/>
              <a:cs typeface="Poppins" pitchFamily="2" charset="77"/>
            </a:endParaRPr>
          </a:p>
        </p:txBody>
      </p:sp>
      <p:sp>
        <p:nvSpPr>
          <p:cNvPr id="79" name="Freccia destra 78">
            <a:extLst>
              <a:ext uri="{FF2B5EF4-FFF2-40B4-BE49-F238E27FC236}">
                <a16:creationId xmlns:a16="http://schemas.microsoft.com/office/drawing/2014/main" id="{2FA826E6-F07D-49C1-1898-2A4072E47E78}"/>
              </a:ext>
            </a:extLst>
          </p:cNvPr>
          <p:cNvSpPr/>
          <p:nvPr/>
        </p:nvSpPr>
        <p:spPr>
          <a:xfrm>
            <a:off x="4837864" y="5691420"/>
            <a:ext cx="642938" cy="157537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A1361F60-07AB-79E3-A275-8001019E595A}"/>
              </a:ext>
            </a:extLst>
          </p:cNvPr>
          <p:cNvSpPr/>
          <p:nvPr/>
        </p:nvSpPr>
        <p:spPr bwMode="auto">
          <a:xfrm>
            <a:off x="5629974" y="5399800"/>
            <a:ext cx="3424331" cy="733213"/>
          </a:xfrm>
          <a:prstGeom prst="roundRect">
            <a:avLst/>
          </a:prstGeom>
          <a:noFill/>
          <a:ln w="12700">
            <a:solidFill>
              <a:schemeClr val="accent5"/>
            </a:solidFill>
          </a:ln>
          <a:effectLst/>
        </p:spPr>
        <p:txBody>
          <a:bodyPr wrap="none" rtlCol="0" anchor="ctr"/>
          <a:lstStyle/>
          <a:p>
            <a:pPr marL="285750" indent="-285750">
              <a:buClr>
                <a:schemeClr val="accent5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Movies Manager</a:t>
            </a:r>
          </a:p>
          <a:p>
            <a:pPr marL="285750" indent="-285750">
              <a:buClr>
                <a:schemeClr val="accent5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Esempio</a:t>
            </a:r>
          </a:p>
        </p:txBody>
      </p:sp>
    </p:spTree>
    <p:extLst>
      <p:ext uri="{BB962C8B-B14F-4D97-AF65-F5344CB8AC3E}">
        <p14:creationId xmlns:p14="http://schemas.microsoft.com/office/powerpoint/2010/main" val="1265932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9162-7CEF-6961-8AE0-C275ED9F5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Strumenti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4A537-CC3A-FD05-B994-AF202A0BEFD6}"/>
              </a:ext>
            </a:extLst>
          </p:cNvPr>
          <p:cNvSpPr txBox="1"/>
          <p:nvPr/>
        </p:nvSpPr>
        <p:spPr>
          <a:xfrm>
            <a:off x="393943" y="1058918"/>
            <a:ext cx="2687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8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Visual Studio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7601B1-C4F5-E4AF-9D70-63321A085FB7}"/>
              </a:ext>
            </a:extLst>
          </p:cNvPr>
          <p:cNvSpPr txBox="1"/>
          <p:nvPr/>
        </p:nvSpPr>
        <p:spPr>
          <a:xfrm>
            <a:off x="393942" y="2673334"/>
            <a:ext cx="2687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800" dirty="0" err="1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Postman</a:t>
            </a:r>
            <a:endParaRPr lang="it-IT" sz="1800" dirty="0">
              <a:solidFill>
                <a:schemeClr val="bg2"/>
              </a:solidFill>
              <a:latin typeface="Poppins" pitchFamily="2" charset="77"/>
              <a:ea typeface="Roboto" panose="02000000000000000000" pitchFamily="2" charset="0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1067B-6DF8-5ABA-25F0-A17B30B04AB6}"/>
              </a:ext>
            </a:extLst>
          </p:cNvPr>
          <p:cNvSpPr txBox="1"/>
          <p:nvPr/>
        </p:nvSpPr>
        <p:spPr>
          <a:xfrm>
            <a:off x="393942" y="4075545"/>
            <a:ext cx="2687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8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Studio 3T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ACD78-E107-0883-EDE0-0BDD85709A25}"/>
              </a:ext>
            </a:extLst>
          </p:cNvPr>
          <p:cNvSpPr txBox="1"/>
          <p:nvPr/>
        </p:nvSpPr>
        <p:spPr>
          <a:xfrm>
            <a:off x="3797046" y="1086457"/>
            <a:ext cx="4368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https://code.visualstudio.com/download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52077B-659B-11DB-43A8-188E82CB6B34}"/>
              </a:ext>
            </a:extLst>
          </p:cNvPr>
          <p:cNvSpPr txBox="1"/>
          <p:nvPr/>
        </p:nvSpPr>
        <p:spPr>
          <a:xfrm>
            <a:off x="3797046" y="2673334"/>
            <a:ext cx="4368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https://www.postman.com/downloads/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EBADA0-1067-5C98-B648-877C4EB6C064}"/>
              </a:ext>
            </a:extLst>
          </p:cNvPr>
          <p:cNvSpPr txBox="1"/>
          <p:nvPr/>
        </p:nvSpPr>
        <p:spPr>
          <a:xfrm>
            <a:off x="3797046" y="4075545"/>
            <a:ext cx="4368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https://studio3t.com/download/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B08078-2CDA-2993-A769-BFEBBD5DBB48}"/>
              </a:ext>
            </a:extLst>
          </p:cNvPr>
          <p:cNvSpPr txBox="1"/>
          <p:nvPr/>
        </p:nvSpPr>
        <p:spPr>
          <a:xfrm>
            <a:off x="3797046" y="1503312"/>
            <a:ext cx="2964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2"/>
                </a:solidFill>
              </a:rPr>
              <a:t>IDE sviluppo codice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2"/>
                </a:solidFill>
              </a:rPr>
              <a:t>Integrazione con GIT</a:t>
            </a:r>
          </a:p>
          <a:p>
            <a:pPr marL="285750" indent="-285750">
              <a:buFontTx/>
              <a:buChar char="-"/>
            </a:pPr>
            <a:r>
              <a:rPr lang="it-IT" dirty="0" err="1">
                <a:solidFill>
                  <a:schemeClr val="bg2"/>
                </a:solidFill>
              </a:rPr>
              <a:t>Linting</a:t>
            </a:r>
            <a:r>
              <a:rPr lang="it-IT" dirty="0">
                <a:solidFill>
                  <a:schemeClr val="bg2"/>
                </a:solidFill>
              </a:rPr>
              <a:t> codice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7B7836-4E32-3633-1666-5C978C0ED3EF}"/>
              </a:ext>
            </a:extLst>
          </p:cNvPr>
          <p:cNvSpPr txBox="1"/>
          <p:nvPr/>
        </p:nvSpPr>
        <p:spPr>
          <a:xfrm>
            <a:off x="3797046" y="3088495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2"/>
                </a:solidFill>
              </a:rPr>
              <a:t>API </a:t>
            </a:r>
            <a:r>
              <a:rPr lang="it-IT" dirty="0" err="1">
                <a:solidFill>
                  <a:schemeClr val="bg2"/>
                </a:solidFill>
              </a:rPr>
              <a:t>platform</a:t>
            </a:r>
            <a:endParaRPr lang="it-IT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2"/>
                </a:solidFill>
              </a:rPr>
              <a:t>Testing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5E3D12-7969-BA7D-CBFB-DA408F46360E}"/>
              </a:ext>
            </a:extLst>
          </p:cNvPr>
          <p:cNvSpPr txBox="1"/>
          <p:nvPr/>
        </p:nvSpPr>
        <p:spPr>
          <a:xfrm>
            <a:off x="3797046" y="4494152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2"/>
                </a:solidFill>
              </a:rPr>
              <a:t>MongoDB Client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Gestione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connessioni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2"/>
                </a:solidFill>
              </a:rPr>
              <a:t>Accesso ai </a:t>
            </a:r>
            <a:r>
              <a:rPr lang="en-US" dirty="0" err="1">
                <a:solidFill>
                  <a:schemeClr val="bg2"/>
                </a:solidFill>
              </a:rPr>
              <a:t>dati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F1B42C-B38E-6F17-73F0-F5D991C40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775" y="1007417"/>
            <a:ext cx="14192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B153F1-05B5-8B64-13D7-B0C332705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8775" y="2513445"/>
            <a:ext cx="1562100" cy="1562100"/>
          </a:xfrm>
          <a:prstGeom prst="rect">
            <a:avLst/>
          </a:prstGeom>
        </p:spPr>
      </p:pic>
      <p:pic>
        <p:nvPicPr>
          <p:cNvPr id="1042" name="Picture 18" descr="Studio 3T Logo &amp; Brand Assets (SVG, PNG and vector) - Brandfetch">
            <a:extLst>
              <a:ext uri="{FF2B5EF4-FFF2-40B4-BE49-F238E27FC236}">
                <a16:creationId xmlns:a16="http://schemas.microsoft.com/office/drawing/2014/main" id="{F0E125DD-7886-5DF9-523A-9405B039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640" y="4162348"/>
            <a:ext cx="1545903" cy="15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07039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0A863-ADC6-863A-92C7-795D13AA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JavaScript –concetti principali 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54CAC0-F62C-05B8-E2D2-8FC9229148D7}"/>
              </a:ext>
            </a:extLst>
          </p:cNvPr>
          <p:cNvGrpSpPr/>
          <p:nvPr/>
        </p:nvGrpSpPr>
        <p:grpSpPr>
          <a:xfrm>
            <a:off x="173694" y="1513332"/>
            <a:ext cx="10956098" cy="4414311"/>
            <a:chOff x="1020427" y="1816342"/>
            <a:chExt cx="10957526" cy="441488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E664AD3-CB55-7F95-EF8E-F649C7CB1F17}"/>
                </a:ext>
              </a:extLst>
            </p:cNvPr>
            <p:cNvGrpSpPr/>
            <p:nvPr/>
          </p:nvGrpSpPr>
          <p:grpSpPr>
            <a:xfrm>
              <a:off x="1020427" y="1816342"/>
              <a:ext cx="10957526" cy="4414884"/>
              <a:chOff x="1163741" y="1594214"/>
              <a:chExt cx="10957526" cy="4414884"/>
            </a:xfrm>
          </p:grpSpPr>
          <p:sp>
            <p:nvSpPr>
              <p:cNvPr id="6" name="TextBox 19">
                <a:extLst>
                  <a:ext uri="{FF2B5EF4-FFF2-40B4-BE49-F238E27FC236}">
                    <a16:creationId xmlns:a16="http://schemas.microsoft.com/office/drawing/2014/main" id="{BF38E3EF-80C2-5375-22B2-AAC2B33DBC69}"/>
                  </a:ext>
                </a:extLst>
              </p:cNvPr>
              <p:cNvSpPr txBox="1"/>
              <p:nvPr/>
            </p:nvSpPr>
            <p:spPr>
              <a:xfrm>
                <a:off x="7973682" y="5116430"/>
                <a:ext cx="4147585" cy="892668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sz="1600" b="1" dirty="0">
                    <a:solidFill>
                      <a:schemeClr val="accent4"/>
                    </a:solidFill>
                    <a:latin typeface="Poppins" pitchFamily="2" charset="77"/>
                    <a:cs typeface="Poppins" pitchFamily="2" charset="77"/>
                  </a:rPr>
                  <a:t>Tipi di </a:t>
                </a:r>
                <a:r>
                  <a:rPr lang="en-US" sz="1600" b="1" dirty="0" err="1">
                    <a:solidFill>
                      <a:schemeClr val="accent4"/>
                    </a:solidFill>
                    <a:latin typeface="Poppins" pitchFamily="2" charset="77"/>
                    <a:cs typeface="Poppins" pitchFamily="2" charset="77"/>
                  </a:rPr>
                  <a:t>dato</a:t>
                </a:r>
                <a:endParaRPr lang="en-US" sz="1600" b="1" dirty="0">
                  <a:solidFill>
                    <a:schemeClr val="accent4"/>
                  </a:solidFill>
                  <a:latin typeface="Poppins" pitchFamily="2" charset="77"/>
                  <a:cs typeface="Poppins" pitchFamily="2" charset="77"/>
                </a:endParaRPr>
              </a:p>
              <a:p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Non c’è una vera tipizzazione</a:t>
                </a:r>
              </a:p>
              <a:p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String</a:t>
                </a:r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, </a:t>
                </a:r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Number</a:t>
                </a:r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, </a:t>
                </a:r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Boolean</a:t>
                </a:r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, Object, Array, </a:t>
                </a:r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Null</a:t>
                </a:r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, </a:t>
                </a:r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Undefined</a:t>
                </a:r>
                <a:endParaRPr lang="it-IT" sz="1200" dirty="0">
                  <a:solidFill>
                    <a:schemeClr val="bg1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55FA81A2-BB20-F1C4-84AA-E14B8BF0DF84}"/>
                  </a:ext>
                </a:extLst>
              </p:cNvPr>
              <p:cNvGrpSpPr/>
              <p:nvPr/>
            </p:nvGrpSpPr>
            <p:grpSpPr>
              <a:xfrm>
                <a:off x="1163741" y="1633023"/>
                <a:ext cx="7577088" cy="4098110"/>
                <a:chOff x="3981203" y="1784347"/>
                <a:chExt cx="6385826" cy="3453810"/>
              </a:xfrm>
            </p:grpSpPr>
            <p:grpSp>
              <p:nvGrpSpPr>
                <p:cNvPr id="11" name="Gruppo 1">
                  <a:extLst>
                    <a:ext uri="{FF2B5EF4-FFF2-40B4-BE49-F238E27FC236}">
                      <a16:creationId xmlns:a16="http://schemas.microsoft.com/office/drawing/2014/main" id="{B0B88CB0-5B55-7709-0624-C632886DFE81}"/>
                    </a:ext>
                  </a:extLst>
                </p:cNvPr>
                <p:cNvGrpSpPr/>
                <p:nvPr/>
              </p:nvGrpSpPr>
              <p:grpSpPr>
                <a:xfrm>
                  <a:off x="5039639" y="1784347"/>
                  <a:ext cx="5327390" cy="3453810"/>
                  <a:chOff x="5085438" y="2146804"/>
                  <a:chExt cx="5327390" cy="3453810"/>
                </a:xfrm>
              </p:grpSpPr>
              <p:grpSp>
                <p:nvGrpSpPr>
                  <p:cNvPr id="16" name="Gruppo 17">
                    <a:extLst>
                      <a:ext uri="{FF2B5EF4-FFF2-40B4-BE49-F238E27FC236}">
                        <a16:creationId xmlns:a16="http://schemas.microsoft.com/office/drawing/2014/main" id="{3E4C61EA-E5CF-D200-DD09-7A40897BDA62}"/>
                      </a:ext>
                    </a:extLst>
                  </p:cNvPr>
                  <p:cNvGrpSpPr/>
                  <p:nvPr/>
                </p:nvGrpSpPr>
                <p:grpSpPr>
                  <a:xfrm>
                    <a:off x="7011562" y="2146804"/>
                    <a:ext cx="3401266" cy="3404625"/>
                    <a:chOff x="3524497" y="1344979"/>
                    <a:chExt cx="5024321" cy="5029284"/>
                  </a:xfrm>
                </p:grpSpPr>
                <p:grpSp>
                  <p:nvGrpSpPr>
                    <p:cNvPr id="18" name="Gruppo 18">
                      <a:extLst>
                        <a:ext uri="{FF2B5EF4-FFF2-40B4-BE49-F238E27FC236}">
                          <a16:creationId xmlns:a16="http://schemas.microsoft.com/office/drawing/2014/main" id="{1328EE0D-2B46-645B-0144-3AD0523668A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91347" y="1344979"/>
                      <a:ext cx="4457471" cy="5029284"/>
                      <a:chOff x="4166750" y="1263727"/>
                      <a:chExt cx="4777038" cy="5508354"/>
                    </a:xfrm>
                  </p:grpSpPr>
                  <p:sp>
                    <p:nvSpPr>
                      <p:cNvPr id="20" name="Фигура">
                        <a:extLst>
                          <a:ext uri="{FF2B5EF4-FFF2-40B4-BE49-F238E27FC236}">
                            <a16:creationId xmlns:a16="http://schemas.microsoft.com/office/drawing/2014/main" id="{9F0F7EA4-8C1D-20A8-6A1F-ED2F41D9FC4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424714" y="1263727"/>
                        <a:ext cx="2112305" cy="1850335"/>
                      </a:xfrm>
                      <a:custGeom>
                        <a:avLst/>
                        <a:gdLst>
                          <a:gd name="T0" fmla="*/ 1879601 w 21600"/>
                          <a:gd name="T1" fmla="*/ 1646436 h 21600"/>
                          <a:gd name="T2" fmla="*/ 1879601 w 21600"/>
                          <a:gd name="T3" fmla="*/ 1646436 h 21600"/>
                          <a:gd name="T4" fmla="*/ 1879601 w 21600"/>
                          <a:gd name="T5" fmla="*/ 1646436 h 21600"/>
                          <a:gd name="T6" fmla="*/ 1879601 w 21600"/>
                          <a:gd name="T7" fmla="*/ 1646436 h 21600"/>
                          <a:gd name="T8" fmla="*/ 0 60000 65536"/>
                          <a:gd name="T9" fmla="*/ 5898240 60000 65536"/>
                          <a:gd name="T10" fmla="*/ 11796480 60000 65536"/>
                          <a:gd name="T11" fmla="*/ 17694720 60000 65536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103" y="0"/>
                            </a:moveTo>
                            <a:lnTo>
                              <a:pt x="3979" y="7443"/>
                            </a:lnTo>
                            <a:lnTo>
                              <a:pt x="0" y="15084"/>
                            </a:lnTo>
                            <a:cubicBezTo>
                              <a:pt x="3156" y="15274"/>
                              <a:pt x="6264" y="16731"/>
                              <a:pt x="8675" y="19483"/>
                            </a:cubicBezTo>
                            <a:cubicBezTo>
                              <a:pt x="9242" y="20132"/>
                              <a:pt x="9736" y="20829"/>
                              <a:pt x="10180" y="21556"/>
                            </a:cubicBezTo>
                            <a:lnTo>
                              <a:pt x="17913" y="21600"/>
                            </a:lnTo>
                            <a:lnTo>
                              <a:pt x="21600" y="13933"/>
                            </a:lnTo>
                            <a:cubicBezTo>
                              <a:pt x="20586" y="12125"/>
                              <a:pt x="19393" y="10409"/>
                              <a:pt x="18008" y="8828"/>
                            </a:cubicBezTo>
                            <a:cubicBezTo>
                              <a:pt x="13046" y="3163"/>
                              <a:pt x="6604" y="225"/>
                              <a:pt x="103" y="0"/>
                            </a:cubicBezTo>
                            <a:close/>
                          </a:path>
                        </a:pathLst>
                      </a:custGeom>
                      <a:noFill/>
                      <a:ln/>
                    </p:spPr>
                    <p:style>
                      <a:lnRef idx="2">
                        <a:schemeClr val="accent2"/>
                      </a:lnRef>
                      <a:fillRef idx="1">
                        <a:schemeClr val="lt1"/>
                      </a:fillRef>
                      <a:effectRef idx="0">
                        <a:schemeClr val="accent2"/>
                      </a:effectRef>
                      <a:fontRef idx="minor">
                        <a:schemeClr val="dk1"/>
                      </a:fontRef>
                    </p:style>
                    <p:txBody>
                      <a:bodyPr lIns="19048" tIns="19048" rIns="19048" bIns="19048" anchor="ctr"/>
                      <a:lstStyle/>
                      <a:p>
                        <a:pPr defTabSz="914126">
                          <a:defRPr/>
                        </a:pPr>
                        <a:endParaRPr lang="en-US" sz="1400">
                          <a:solidFill>
                            <a:srgbClr val="B3B3B3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endParaRPr>
                      </a:p>
                    </p:txBody>
                  </p:sp>
                  <p:sp>
                    <p:nvSpPr>
                      <p:cNvPr id="21" name="Фигура">
                        <a:extLst>
                          <a:ext uri="{FF2B5EF4-FFF2-40B4-BE49-F238E27FC236}">
                            <a16:creationId xmlns:a16="http://schemas.microsoft.com/office/drawing/2014/main" id="{22192E67-28A6-6815-EE28-65F3ECEC1CC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166750" y="1263727"/>
                        <a:ext cx="2457070" cy="1896276"/>
                      </a:xfrm>
                      <a:custGeom>
                        <a:avLst/>
                        <a:gdLst>
                          <a:gd name="T0" fmla="*/ 2186385 w 21600"/>
                          <a:gd name="T1" fmla="*/ 1687315 h 21600"/>
                          <a:gd name="T2" fmla="*/ 2186385 w 21600"/>
                          <a:gd name="T3" fmla="*/ 1687315 h 21600"/>
                          <a:gd name="T4" fmla="*/ 2186385 w 21600"/>
                          <a:gd name="T5" fmla="*/ 1687315 h 21600"/>
                          <a:gd name="T6" fmla="*/ 2186385 w 21600"/>
                          <a:gd name="T7" fmla="*/ 1687315 h 21600"/>
                          <a:gd name="T8" fmla="*/ 0 60000 65536"/>
                          <a:gd name="T9" fmla="*/ 5898240 60000 65536"/>
                          <a:gd name="T10" fmla="*/ 11796480 60000 65536"/>
                          <a:gd name="T11" fmla="*/ 17694720 60000 65536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18271" y="0"/>
                            </a:moveTo>
                            <a:cubicBezTo>
                              <a:pt x="12793" y="316"/>
                              <a:pt x="7386" y="3184"/>
                              <a:pt x="3203" y="8604"/>
                            </a:cubicBezTo>
                            <a:cubicBezTo>
                              <a:pt x="1960" y="10215"/>
                              <a:pt x="895" y="11970"/>
                              <a:pt x="0" y="13822"/>
                            </a:cubicBezTo>
                            <a:lnTo>
                              <a:pt x="6413" y="13850"/>
                            </a:lnTo>
                            <a:lnTo>
                              <a:pt x="9636" y="21600"/>
                            </a:lnTo>
                            <a:cubicBezTo>
                              <a:pt x="10083" y="20678"/>
                              <a:pt x="10606" y="19804"/>
                              <a:pt x="11225" y="19001"/>
                            </a:cubicBezTo>
                            <a:cubicBezTo>
                              <a:pt x="13164" y="16489"/>
                              <a:pt x="15627" y="15072"/>
                              <a:pt x="18157" y="14746"/>
                            </a:cubicBezTo>
                            <a:lnTo>
                              <a:pt x="21600" y="7252"/>
                            </a:lnTo>
                            <a:lnTo>
                              <a:pt x="18271" y="0"/>
                            </a:lnTo>
                            <a:close/>
                          </a:path>
                        </a:pathLst>
                      </a:custGeom>
                      <a:noFill/>
                      <a:ln>
                        <a:solidFill>
                          <a:schemeClr val="accent1"/>
                        </a:solidFill>
                      </a:ln>
                    </p:spPr>
                    <p:txBody>
                      <a:bodyPr lIns="19048" tIns="19048" rIns="19048" bIns="19048" anchor="ctr"/>
                      <a:lstStyle/>
                      <a:p>
                        <a:pPr defTabSz="914126">
                          <a:defRPr/>
                        </a:pPr>
                        <a:endParaRPr lang="en-US" sz="1400">
                          <a:solidFill>
                            <a:srgbClr val="B3B3B3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endParaRPr>
                      </a:p>
                    </p:txBody>
                  </p:sp>
                  <p:sp>
                    <p:nvSpPr>
                      <p:cNvPr id="22" name="Фигура">
                        <a:extLst>
                          <a:ext uri="{FF2B5EF4-FFF2-40B4-BE49-F238E27FC236}">
                            <a16:creationId xmlns:a16="http://schemas.microsoft.com/office/drawing/2014/main" id="{DFE310F6-C969-2283-50A1-848E4194AFD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520116" y="2625993"/>
                        <a:ext cx="1423672" cy="2433444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561" h="21600" extrusionOk="0">
                            <a:moveTo>
                              <a:pt x="16907" y="0"/>
                            </a:moveTo>
                            <a:lnTo>
                              <a:pt x="11447" y="5826"/>
                            </a:lnTo>
                            <a:lnTo>
                              <a:pt x="0" y="5795"/>
                            </a:lnTo>
                            <a:cubicBezTo>
                              <a:pt x="2637" y="8942"/>
                              <a:pt x="2668" y="12639"/>
                              <a:pt x="105" y="15801"/>
                            </a:cubicBezTo>
                            <a:lnTo>
                              <a:pt x="5730" y="21600"/>
                            </a:lnTo>
                            <a:lnTo>
                              <a:pt x="17146" y="21467"/>
                            </a:lnTo>
                            <a:cubicBezTo>
                              <a:pt x="20129" y="18110"/>
                              <a:pt x="21600" y="14414"/>
                              <a:pt x="21560" y="10721"/>
                            </a:cubicBezTo>
                            <a:cubicBezTo>
                              <a:pt x="21519" y="7028"/>
                              <a:pt x="19968" y="3339"/>
                              <a:pt x="16907" y="0"/>
                            </a:cubicBezTo>
                            <a:close/>
                          </a:path>
                        </a:pathLst>
                      </a:custGeom>
                      <a:noFill/>
                      <a:ln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lIns="19048" tIns="19048" rIns="19048" bIns="19048" anchor="ctr"/>
                      <a:lstStyle/>
                      <a:p>
                        <a:pPr defTabSz="914126">
                          <a:defRPr sz="3200">
                            <a:solidFill>
                              <a:srgbClr val="FFFFFF"/>
                            </a:solidFill>
                          </a:defRPr>
                        </a:pPr>
                        <a:endParaRPr sz="1400">
                          <a:solidFill>
                            <a:srgbClr val="FFFFFF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endParaRPr>
                      </a:p>
                    </p:txBody>
                  </p:sp>
                  <p:sp>
                    <p:nvSpPr>
                      <p:cNvPr id="23" name="Фигура">
                        <a:extLst>
                          <a:ext uri="{FF2B5EF4-FFF2-40B4-BE49-F238E27FC236}">
                            <a16:creationId xmlns:a16="http://schemas.microsoft.com/office/drawing/2014/main" id="{F6B24BFE-1CB5-5CF8-A42F-511CE87ECF9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6087524" y="4575959"/>
                        <a:ext cx="2467341" cy="1859873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11757" y="0"/>
                            </a:moveTo>
                            <a:cubicBezTo>
                              <a:pt x="11358" y="781"/>
                              <a:pt x="10904" y="1526"/>
                              <a:pt x="10382" y="2218"/>
                            </a:cubicBezTo>
                            <a:cubicBezTo>
                              <a:pt x="8443" y="4791"/>
                              <a:pt x="5979" y="6242"/>
                              <a:pt x="3448" y="6565"/>
                            </a:cubicBezTo>
                            <a:lnTo>
                              <a:pt x="0" y="14258"/>
                            </a:lnTo>
                            <a:lnTo>
                              <a:pt x="3292" y="21600"/>
                            </a:lnTo>
                            <a:cubicBezTo>
                              <a:pt x="8773" y="21300"/>
                              <a:pt x="14188" y="18376"/>
                              <a:pt x="18373" y="12822"/>
                            </a:cubicBezTo>
                            <a:cubicBezTo>
                              <a:pt x="19629" y="11155"/>
                              <a:pt x="20700" y="9335"/>
                              <a:pt x="21600" y="7415"/>
                            </a:cubicBezTo>
                            <a:lnTo>
                              <a:pt x="15009" y="7586"/>
                            </a:lnTo>
                            <a:lnTo>
                              <a:pt x="11757" y="0"/>
                            </a:lnTo>
                            <a:close/>
                          </a:path>
                        </a:pathLst>
                      </a:custGeom>
                      <a:noFill/>
                      <a:ln w="12700" cap="flat">
                        <a:solidFill>
                          <a:schemeClr val="accent4"/>
                        </a:solidFill>
                        <a:miter lim="400000"/>
                      </a:ln>
                      <a:effectLst/>
                    </p:spPr>
                    <p:txBody>
                      <a:bodyPr lIns="19048" tIns="19048" rIns="19048" bIns="19048" anchor="ctr"/>
                      <a:lstStyle/>
                      <a:p>
                        <a:pPr defTabSz="914126">
                          <a:defRPr sz="3200">
                            <a:solidFill>
                              <a:srgbClr val="FFFFFF"/>
                            </a:solidFill>
                          </a:defRPr>
                        </a:pPr>
                        <a:endParaRPr sz="1400">
                          <a:solidFill>
                            <a:srgbClr val="FFFFFF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endParaRPr>
                      </a:p>
                    </p:txBody>
                  </p:sp>
                  <p:sp>
                    <p:nvSpPr>
                      <p:cNvPr id="24" name="Фигура">
                        <a:extLst>
                          <a:ext uri="{FF2B5EF4-FFF2-40B4-BE49-F238E27FC236}">
                            <a16:creationId xmlns:a16="http://schemas.microsoft.com/office/drawing/2014/main" id="{28C521AD-28FD-9E49-CA2A-0FB53B55153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3496851">
                        <a:off x="4193791" y="4608474"/>
                        <a:ext cx="2467341" cy="1859873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11757" y="0"/>
                            </a:moveTo>
                            <a:cubicBezTo>
                              <a:pt x="11358" y="781"/>
                              <a:pt x="10904" y="1526"/>
                              <a:pt x="10382" y="2218"/>
                            </a:cubicBezTo>
                            <a:cubicBezTo>
                              <a:pt x="8443" y="4791"/>
                              <a:pt x="5979" y="6242"/>
                              <a:pt x="3448" y="6565"/>
                            </a:cubicBezTo>
                            <a:lnTo>
                              <a:pt x="0" y="14258"/>
                            </a:lnTo>
                            <a:lnTo>
                              <a:pt x="3292" y="21600"/>
                            </a:lnTo>
                            <a:cubicBezTo>
                              <a:pt x="8773" y="21300"/>
                              <a:pt x="14188" y="18376"/>
                              <a:pt x="18373" y="12822"/>
                            </a:cubicBezTo>
                            <a:cubicBezTo>
                              <a:pt x="19629" y="11155"/>
                              <a:pt x="20700" y="9335"/>
                              <a:pt x="21600" y="7415"/>
                            </a:cubicBezTo>
                            <a:lnTo>
                              <a:pt x="15009" y="7586"/>
                            </a:lnTo>
                            <a:lnTo>
                              <a:pt x="11757" y="0"/>
                            </a:lnTo>
                            <a:close/>
                          </a:path>
                        </a:pathLst>
                      </a:custGeom>
                      <a:noFill/>
                      <a:ln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buClrTx/>
                          <a:defRPr/>
                        </a:pPr>
                        <a:endParaRPr sz="1400">
                          <a:solidFill>
                            <a:srgbClr val="FFFFFF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19" name="Фигура">
                      <a:extLst>
                        <a:ext uri="{FF2B5EF4-FFF2-40B4-BE49-F238E27FC236}">
                          <a16:creationId xmlns:a16="http://schemas.microsoft.com/office/drawing/2014/main" id="{A2FFE43E-64CA-E1FA-6A82-8833CCABFE8E}"/>
                        </a:ext>
                      </a:extLst>
                    </p:cNvPr>
                    <p:cNvSpPr/>
                    <p:nvPr/>
                  </p:nvSpPr>
                  <p:spPr bwMode="auto">
                    <a:xfrm rot="7204990">
                      <a:off x="3235671" y="2865513"/>
                      <a:ext cx="2281832" cy="1704180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1757" y="0"/>
                          </a:moveTo>
                          <a:cubicBezTo>
                            <a:pt x="11358" y="781"/>
                            <a:pt x="10904" y="1526"/>
                            <a:pt x="10382" y="2218"/>
                          </a:cubicBezTo>
                          <a:cubicBezTo>
                            <a:pt x="8443" y="4791"/>
                            <a:pt x="5979" y="6242"/>
                            <a:pt x="3448" y="6565"/>
                          </a:cubicBezTo>
                          <a:lnTo>
                            <a:pt x="0" y="14258"/>
                          </a:lnTo>
                          <a:lnTo>
                            <a:pt x="3292" y="21600"/>
                          </a:lnTo>
                          <a:cubicBezTo>
                            <a:pt x="8773" y="21300"/>
                            <a:pt x="14188" y="18376"/>
                            <a:pt x="18373" y="12822"/>
                          </a:cubicBezTo>
                          <a:cubicBezTo>
                            <a:pt x="19629" y="11155"/>
                            <a:pt x="20700" y="9335"/>
                            <a:pt x="21600" y="7415"/>
                          </a:cubicBezTo>
                          <a:lnTo>
                            <a:pt x="15009" y="7586"/>
                          </a:lnTo>
                          <a:lnTo>
                            <a:pt x="11757" y="0"/>
                          </a:lnTo>
                          <a:close/>
                        </a:path>
                      </a:pathLst>
                    </a:custGeom>
                    <a:noFill/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buClrTx/>
                        <a:defRPr/>
                      </a:pPr>
                      <a:endParaRPr sz="1400">
                        <a:solidFill>
                          <a:srgbClr val="FFFFFF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p:txBody>
                </p:sp>
              </p:grpSp>
              <p:sp>
                <p:nvSpPr>
                  <p:cNvPr id="17" name="TextBox 19">
                    <a:extLst>
                      <a:ext uri="{FF2B5EF4-FFF2-40B4-BE49-F238E27FC236}">
                        <a16:creationId xmlns:a16="http://schemas.microsoft.com/office/drawing/2014/main" id="{5B207519-8F6B-8066-F9CB-A212FAEC89EA}"/>
                      </a:ext>
                    </a:extLst>
                  </p:cNvPr>
                  <p:cNvSpPr txBox="1"/>
                  <p:nvPr/>
                </p:nvSpPr>
                <p:spPr>
                  <a:xfrm>
                    <a:off x="5085438" y="5003944"/>
                    <a:ext cx="2753010" cy="59667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b">
                    <a:spAutoFit/>
                  </a:bodyPr>
                  <a:lstStyle/>
                  <a:p>
                    <a:pPr algn="r">
                      <a:buClrTx/>
                      <a:defRPr/>
                    </a:pPr>
                    <a:r>
                      <a:rPr lang="en-US" sz="1600" b="1" dirty="0" err="1">
                        <a:solidFill>
                          <a:schemeClr val="accent5"/>
                        </a:solidFill>
                        <a:latin typeface="Poppins" pitchFamily="2" charset="77"/>
                        <a:cs typeface="Poppins" pitchFamily="2" charset="77"/>
                      </a:rPr>
                      <a:t>Eventi</a:t>
                    </a:r>
                    <a:endParaRPr lang="en-US" sz="1600" b="1" dirty="0">
                      <a:solidFill>
                        <a:schemeClr val="accent5"/>
                      </a:solidFill>
                      <a:latin typeface="Poppins" pitchFamily="2" charset="77"/>
                      <a:cs typeface="Poppins" pitchFamily="2" charset="77"/>
                    </a:endParaRPr>
                  </a:p>
                  <a:p>
                    <a:pPr algn="r"/>
                    <a:r>
                      <a:rPr lang="it-IT" sz="1200" dirty="0">
                        <a:solidFill>
                          <a:schemeClr val="bg1"/>
                        </a:solidFill>
                        <a:latin typeface="Poppins" pitchFamily="2" charset="77"/>
                        <a:ea typeface="Lato Light" panose="020F0502020204030203" pitchFamily="34" charset="0"/>
                        <a:cs typeface="Poppins" pitchFamily="2" charset="77"/>
                      </a:rPr>
                      <a:t>Azioni eseguite  in risposta a determinate situazioni</a:t>
                    </a:r>
                    <a:r>
                      <a:rPr lang="it-IT" sz="1200">
                        <a:solidFill>
                          <a:schemeClr val="bg1"/>
                        </a:solidFill>
                        <a:latin typeface="Poppins" pitchFamily="2" charset="77"/>
                        <a:ea typeface="Lato Light" panose="020F0502020204030203" pitchFamily="34" charset="0"/>
                        <a:cs typeface="Poppins" pitchFamily="2" charset="77"/>
                      </a:rPr>
                      <a:t>/condizioni</a:t>
                    </a:r>
                    <a:endParaRPr lang="it-IT" sz="1200" dirty="0">
                      <a:solidFill>
                        <a:schemeClr val="bg1"/>
                      </a:solidFill>
                      <a:latin typeface="Poppins" pitchFamily="2" charset="77"/>
                      <a:ea typeface="Lato Light" panose="020F0502020204030203" pitchFamily="34" charset="0"/>
                      <a:cs typeface="Poppins" pitchFamily="2" charset="77"/>
                    </a:endParaRPr>
                  </a:p>
                </p:txBody>
              </p:sp>
            </p:grpSp>
            <p:sp>
              <p:nvSpPr>
                <p:cNvPr id="12" name="TextBox 19">
                  <a:extLst>
                    <a:ext uri="{FF2B5EF4-FFF2-40B4-BE49-F238E27FC236}">
                      <a16:creationId xmlns:a16="http://schemas.microsoft.com/office/drawing/2014/main" id="{DE92D8FB-A7E2-1415-15F5-2FFB787E7AEB}"/>
                    </a:ext>
                  </a:extLst>
                </p:cNvPr>
                <p:cNvSpPr txBox="1"/>
                <p:nvPr/>
              </p:nvSpPr>
              <p:spPr>
                <a:xfrm>
                  <a:off x="3981203" y="2972304"/>
                  <a:ext cx="3054059" cy="739353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pPr algn="r">
                    <a:buClrTx/>
                    <a:defRPr/>
                  </a:pPr>
                  <a:r>
                    <a:rPr lang="it-IT" sz="1600" b="1" dirty="0">
                      <a:solidFill>
                        <a:schemeClr val="accent6"/>
                      </a:solidFill>
                      <a:latin typeface="Poppins" pitchFamily="2" charset="77"/>
                      <a:cs typeface="Poppins" pitchFamily="2" charset="77"/>
                    </a:rPr>
                    <a:t>Funzioni</a:t>
                  </a:r>
                </a:p>
                <a:p>
                  <a:pPr algn="r"/>
                  <a:r>
                    <a:rPr lang="it-IT" sz="1200" dirty="0">
                      <a:solidFill>
                        <a:schemeClr val="bg1"/>
                      </a:solidFill>
                      <a:latin typeface="Poppins" pitchFamily="2" charset="77"/>
                      <a:ea typeface="Lato Light" panose="020F0502020204030203" pitchFamily="34" charset="0"/>
                      <a:cs typeface="Poppins" pitchFamily="2" charset="77"/>
                    </a:rPr>
                    <a:t>Blocco di codice che esegue operazioni</a:t>
                  </a:r>
                </a:p>
                <a:p>
                  <a:pPr algn="r"/>
                  <a:r>
                    <a:rPr lang="it-IT" sz="1200" dirty="0">
                      <a:solidFill>
                        <a:schemeClr val="bg1"/>
                      </a:solidFill>
                      <a:latin typeface="Poppins" pitchFamily="2" charset="77"/>
                      <a:ea typeface="Lato Light" panose="020F0502020204030203" pitchFamily="34" charset="0"/>
                      <a:cs typeface="Poppins" pitchFamily="2" charset="77"/>
                    </a:rPr>
                    <a:t>Dichiarata, Anonima, Arrow </a:t>
                  </a:r>
                  <a:r>
                    <a:rPr lang="it-IT" sz="1200" dirty="0" err="1">
                      <a:solidFill>
                        <a:schemeClr val="bg1"/>
                      </a:solidFill>
                      <a:latin typeface="Poppins" pitchFamily="2" charset="77"/>
                      <a:ea typeface="Lato Light" panose="020F0502020204030203" pitchFamily="34" charset="0"/>
                      <a:cs typeface="Poppins" pitchFamily="2" charset="77"/>
                    </a:rPr>
                    <a:t>Function</a:t>
                  </a:r>
                  <a:r>
                    <a:rPr lang="it-IT" sz="1200" dirty="0">
                      <a:solidFill>
                        <a:schemeClr val="bg1"/>
                      </a:solidFill>
                      <a:latin typeface="Poppins" pitchFamily="2" charset="77"/>
                      <a:ea typeface="Lato Light" panose="020F0502020204030203" pitchFamily="34" charset="0"/>
                      <a:cs typeface="Poppins" pitchFamily="2" charset="77"/>
                    </a:rPr>
                    <a:t> </a:t>
                  </a:r>
                </a:p>
                <a:p>
                  <a:pPr algn="r">
                    <a:buClrTx/>
                    <a:defRPr/>
                  </a:pPr>
                  <a:endParaRPr lang="it-IT" sz="1100" dirty="0">
                    <a:solidFill>
                      <a:srgbClr val="434BB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endParaRPr>
                </a:p>
              </p:txBody>
            </p:sp>
          </p:grpSp>
          <p:sp>
            <p:nvSpPr>
              <p:cNvPr id="8" name="TextBox 19">
                <a:extLst>
                  <a:ext uri="{FF2B5EF4-FFF2-40B4-BE49-F238E27FC236}">
                    <a16:creationId xmlns:a16="http://schemas.microsoft.com/office/drawing/2014/main" id="{2A904A2A-1744-C50F-EB60-756F4EDE8708}"/>
                  </a:ext>
                </a:extLst>
              </p:cNvPr>
              <p:cNvSpPr txBox="1"/>
              <p:nvPr/>
            </p:nvSpPr>
            <p:spPr>
              <a:xfrm>
                <a:off x="1758066" y="1594330"/>
                <a:ext cx="3494441" cy="707978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r"/>
                <a:r>
                  <a:rPr lang="en-US" sz="1600" b="1" dirty="0" err="1">
                    <a:solidFill>
                      <a:schemeClr val="accent1"/>
                    </a:solidFill>
                    <a:latin typeface="Poppins" pitchFamily="2" charset="77"/>
                    <a:cs typeface="Poppins" pitchFamily="2" charset="77"/>
                  </a:rPr>
                  <a:t>Variabili</a:t>
                </a:r>
                <a:endParaRPr lang="en-US" sz="700" b="1" dirty="0">
                  <a:solidFill>
                    <a:schemeClr val="accent1"/>
                  </a:solidFill>
                  <a:latin typeface="Poppins" pitchFamily="2" charset="77"/>
                  <a:cs typeface="Poppins" pitchFamily="2" charset="77"/>
                </a:endParaRPr>
              </a:p>
              <a:p>
                <a:pPr algn="r"/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Spazi di memoria</a:t>
                </a:r>
              </a:p>
              <a:p>
                <a:pPr algn="r"/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let</a:t>
                </a:r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 – var - </a:t>
                </a:r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const</a:t>
                </a:r>
                <a:endParaRPr lang="it-IT" sz="1200" dirty="0">
                  <a:solidFill>
                    <a:schemeClr val="bg1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endParaRPr>
              </a:p>
            </p:txBody>
          </p:sp>
          <p:sp>
            <p:nvSpPr>
              <p:cNvPr id="9" name="TextBox 19">
                <a:extLst>
                  <a:ext uri="{FF2B5EF4-FFF2-40B4-BE49-F238E27FC236}">
                    <a16:creationId xmlns:a16="http://schemas.microsoft.com/office/drawing/2014/main" id="{2CEDBD7C-49E6-2239-C5BB-EB665D409BC6}"/>
                  </a:ext>
                </a:extLst>
              </p:cNvPr>
              <p:cNvSpPr txBox="1"/>
              <p:nvPr/>
            </p:nvSpPr>
            <p:spPr>
              <a:xfrm>
                <a:off x="8220602" y="1594214"/>
                <a:ext cx="3494441" cy="523288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sz="1600" b="1" dirty="0" err="1">
                    <a:solidFill>
                      <a:schemeClr val="accent2"/>
                    </a:solidFill>
                    <a:latin typeface="Poppins" pitchFamily="2" charset="77"/>
                    <a:cs typeface="Poppins" pitchFamily="2" charset="77"/>
                  </a:rPr>
                  <a:t>Condizioni</a:t>
                </a:r>
                <a:endParaRPr lang="en-US" sz="16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endParaRPr>
              </a:p>
              <a:p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Strutture condizionali </a:t>
                </a:r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if</a:t>
                </a:r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, Switch</a:t>
                </a:r>
              </a:p>
            </p:txBody>
          </p:sp>
          <p:sp>
            <p:nvSpPr>
              <p:cNvPr id="10" name="TextBox 19">
                <a:extLst>
                  <a:ext uri="{FF2B5EF4-FFF2-40B4-BE49-F238E27FC236}">
                    <a16:creationId xmlns:a16="http://schemas.microsoft.com/office/drawing/2014/main" id="{ED6731C5-5558-8542-4BA2-0DD75E28E330}"/>
                  </a:ext>
                </a:extLst>
              </p:cNvPr>
              <p:cNvSpPr txBox="1"/>
              <p:nvPr/>
            </p:nvSpPr>
            <p:spPr>
              <a:xfrm>
                <a:off x="8861100" y="3370303"/>
                <a:ext cx="3163592" cy="523288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sz="1600" b="1" dirty="0" err="1">
                    <a:solidFill>
                      <a:schemeClr val="accent3"/>
                    </a:solidFill>
                    <a:latin typeface="Poppins" pitchFamily="2" charset="77"/>
                    <a:cs typeface="Poppins" pitchFamily="2" charset="77"/>
                  </a:rPr>
                  <a:t>Cicli</a:t>
                </a:r>
                <a:endParaRPr lang="en-US" sz="1600" b="1" dirty="0">
                  <a:solidFill>
                    <a:schemeClr val="accent3"/>
                  </a:solidFill>
                  <a:latin typeface="Poppins" pitchFamily="2" charset="77"/>
                  <a:cs typeface="Poppins" pitchFamily="2" charset="77"/>
                </a:endParaRPr>
              </a:p>
              <a:p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For, </a:t>
                </a:r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ForOf</a:t>
                </a:r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, </a:t>
                </a:r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ForIn</a:t>
                </a:r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, </a:t>
                </a:r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While</a:t>
                </a:r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, Do</a:t>
                </a:r>
              </a:p>
            </p:txBody>
          </p:sp>
        </p:grpSp>
        <p:sp>
          <p:nvSpPr>
            <p:cNvPr id="5" name="Freeform: Shape 31">
              <a:extLst>
                <a:ext uri="{FF2B5EF4-FFF2-40B4-BE49-F238E27FC236}">
                  <a16:creationId xmlns:a16="http://schemas.microsoft.com/office/drawing/2014/main" id="{70921734-CE3F-00CB-E165-23A809BE23B3}"/>
                </a:ext>
              </a:extLst>
            </p:cNvPr>
            <p:cNvSpPr/>
            <p:nvPr/>
          </p:nvSpPr>
          <p:spPr>
            <a:xfrm>
              <a:off x="6237960" y="3702191"/>
              <a:ext cx="121336" cy="44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9" h="395">
                  <a:moveTo>
                    <a:pt x="893" y="395"/>
                  </a:moveTo>
                  <a:lnTo>
                    <a:pt x="45" y="395"/>
                  </a:lnTo>
                  <a:lnTo>
                    <a:pt x="20" y="328"/>
                  </a:lnTo>
                  <a:lnTo>
                    <a:pt x="20" y="327"/>
                  </a:lnTo>
                  <a:cubicBezTo>
                    <a:pt x="-7" y="254"/>
                    <a:pt x="-6" y="172"/>
                    <a:pt x="20" y="98"/>
                  </a:cubicBezTo>
                  <a:lnTo>
                    <a:pt x="30" y="69"/>
                  </a:lnTo>
                  <a:cubicBezTo>
                    <a:pt x="44" y="27"/>
                    <a:pt x="83" y="0"/>
                    <a:pt x="127" y="0"/>
                  </a:cubicBezTo>
                  <a:lnTo>
                    <a:pt x="811" y="0"/>
                  </a:lnTo>
                  <a:cubicBezTo>
                    <a:pt x="855" y="0"/>
                    <a:pt x="894" y="27"/>
                    <a:pt x="908" y="69"/>
                  </a:cubicBezTo>
                  <a:lnTo>
                    <a:pt x="919" y="99"/>
                  </a:lnTo>
                  <a:cubicBezTo>
                    <a:pt x="945" y="173"/>
                    <a:pt x="946" y="254"/>
                    <a:pt x="918" y="328"/>
                  </a:cubicBezTo>
                  <a:cubicBezTo>
                    <a:pt x="918" y="329"/>
                    <a:pt x="918" y="329"/>
                    <a:pt x="917" y="330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</a:ln>
          </p:spPr>
          <p:txBody>
            <a:bodyPr vert="horz" wrap="none" lIns="44994" tIns="22497" rIns="44994" bIns="22497" anchor="ctr" anchorCtr="1" compatLnSpc="0"/>
            <a:lstStyle/>
            <a:p>
              <a:pPr hangingPunct="0"/>
              <a:endParaRPr lang="en-US" sz="900">
                <a:latin typeface="Arial" pitchFamily="18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0829BCA-D796-E35B-6DF1-67601782F8CE}"/>
              </a:ext>
            </a:extLst>
          </p:cNvPr>
          <p:cNvSpPr txBox="1"/>
          <p:nvPr/>
        </p:nvSpPr>
        <p:spPr>
          <a:xfrm>
            <a:off x="5114611" y="3018498"/>
            <a:ext cx="140131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Asincronia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CallBack</a:t>
            </a:r>
            <a:endParaRPr lang="en-US" sz="12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Promise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Async/Await</a:t>
            </a:r>
          </a:p>
        </p:txBody>
      </p:sp>
      <p:pic>
        <p:nvPicPr>
          <p:cNvPr id="27" name="Elemento grafico 9">
            <a:extLst>
              <a:ext uri="{FF2B5EF4-FFF2-40B4-BE49-F238E27FC236}">
                <a16:creationId xmlns:a16="http://schemas.microsoft.com/office/drawing/2014/main" id="{C4153400-0127-3DDD-F2A9-152C406F8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9434" y="3350122"/>
            <a:ext cx="558797" cy="558797"/>
          </a:xfrm>
          <a:prstGeom prst="rect">
            <a:avLst/>
          </a:prstGeom>
        </p:spPr>
      </p:pic>
      <p:pic>
        <p:nvPicPr>
          <p:cNvPr id="28" name="Elemento grafico 13">
            <a:extLst>
              <a:ext uri="{FF2B5EF4-FFF2-40B4-BE49-F238E27FC236}">
                <a16:creationId xmlns:a16="http://schemas.microsoft.com/office/drawing/2014/main" id="{1ACB9B47-1C70-F889-8769-8964A5A4B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7786" y="3061606"/>
            <a:ext cx="658882" cy="658882"/>
          </a:xfrm>
          <a:prstGeom prst="rect">
            <a:avLst/>
          </a:prstGeom>
        </p:spPr>
      </p:pic>
      <p:pic>
        <p:nvPicPr>
          <p:cNvPr id="29" name="Elemento grafico 22">
            <a:extLst>
              <a:ext uri="{FF2B5EF4-FFF2-40B4-BE49-F238E27FC236}">
                <a16:creationId xmlns:a16="http://schemas.microsoft.com/office/drawing/2014/main" id="{A902BF2D-1B20-82CC-450A-FCFEEE7D2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73484" y="4407541"/>
            <a:ext cx="718953" cy="718953"/>
          </a:xfrm>
          <a:prstGeom prst="rect">
            <a:avLst/>
          </a:prstGeom>
        </p:spPr>
      </p:pic>
      <p:pic>
        <p:nvPicPr>
          <p:cNvPr id="30" name="Elemento grafico 8">
            <a:extLst>
              <a:ext uri="{FF2B5EF4-FFF2-40B4-BE49-F238E27FC236}">
                <a16:creationId xmlns:a16="http://schemas.microsoft.com/office/drawing/2014/main" id="{34FB985C-CB6A-0F40-3E29-42236D9A23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2949" y="1845177"/>
            <a:ext cx="634639" cy="634639"/>
          </a:xfrm>
          <a:prstGeom prst="rect">
            <a:avLst/>
          </a:prstGeom>
        </p:spPr>
      </p:pic>
      <p:pic>
        <p:nvPicPr>
          <p:cNvPr id="32" name="Elemento grafico 2">
            <a:extLst>
              <a:ext uri="{FF2B5EF4-FFF2-40B4-BE49-F238E27FC236}">
                <a16:creationId xmlns:a16="http://schemas.microsoft.com/office/drawing/2014/main" id="{7583C88E-66CA-FF84-192B-78FA7773A7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3096" y="4288867"/>
            <a:ext cx="711492" cy="711492"/>
          </a:xfrm>
          <a:prstGeom prst="rect">
            <a:avLst/>
          </a:prstGeom>
        </p:spPr>
      </p:pic>
      <p:pic>
        <p:nvPicPr>
          <p:cNvPr id="35" name="Elemento grafico 12">
            <a:extLst>
              <a:ext uri="{FF2B5EF4-FFF2-40B4-BE49-F238E27FC236}">
                <a16:creationId xmlns:a16="http://schemas.microsoft.com/office/drawing/2014/main" id="{EA67B583-1446-47E4-6013-F774A73CE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62262" y="1883005"/>
            <a:ext cx="720486" cy="7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4157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268C848-E3E3-9511-3A8D-B1F935F9F351}"/>
              </a:ext>
            </a:extLst>
          </p:cNvPr>
          <p:cNvSpPr txBox="1"/>
          <p:nvPr/>
        </p:nvSpPr>
        <p:spPr>
          <a:xfrm>
            <a:off x="476483" y="4898610"/>
            <a:ext cx="4376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it-IT"/>
            </a:defPPr>
            <a:lvl1pPr marL="285750" indent="-285750">
              <a:buFont typeface=""/>
              <a:buChar char="•"/>
              <a:defRPr sz="1400">
                <a:solidFill>
                  <a:srgbClr val="424242"/>
                </a:solidFill>
                <a:latin typeface="Poppins"/>
                <a:ea typeface="Roboto"/>
                <a:cs typeface="Poppins"/>
              </a:defRPr>
            </a:lvl1pPr>
          </a:lstStyle>
          <a:p>
            <a:pPr marL="0" indent="0" algn="r">
              <a:buNone/>
            </a:pPr>
            <a:r>
              <a:rPr lang="it-IT" sz="160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Oggetto che rappresenta il completamento (o fallimento) di un'operazione asincrona e il suo risultato</a:t>
            </a:r>
          </a:p>
        </p:txBody>
      </p:sp>
      <p:sp>
        <p:nvSpPr>
          <p:cNvPr id="24" name="Titolo 23">
            <a:extLst>
              <a:ext uri="{FF2B5EF4-FFF2-40B4-BE49-F238E27FC236}">
                <a16:creationId xmlns:a16="http://schemas.microsoft.com/office/drawing/2014/main" id="{17F9F020-CAEE-F304-FE59-D093DB463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r>
              <a:rPr lang="it-IT" dirty="0"/>
              <a:t>JavaScript – Asincronia</a:t>
            </a:r>
          </a:p>
        </p:txBody>
      </p:sp>
      <p:grpSp>
        <p:nvGrpSpPr>
          <p:cNvPr id="2" name="Google Shape;7758;p46">
            <a:extLst>
              <a:ext uri="{FF2B5EF4-FFF2-40B4-BE49-F238E27FC236}">
                <a16:creationId xmlns:a16="http://schemas.microsoft.com/office/drawing/2014/main" id="{99BF7557-3BED-911A-803C-8C424D6107E7}"/>
              </a:ext>
            </a:extLst>
          </p:cNvPr>
          <p:cNvGrpSpPr/>
          <p:nvPr/>
        </p:nvGrpSpPr>
        <p:grpSpPr>
          <a:xfrm rot="20236723">
            <a:off x="4414123" y="1859142"/>
            <a:ext cx="3363753" cy="3250334"/>
            <a:chOff x="4334725" y="1355875"/>
            <a:chExt cx="3106650" cy="3001900"/>
          </a:xfrm>
        </p:grpSpPr>
        <p:grpSp>
          <p:nvGrpSpPr>
            <p:cNvPr id="8" name="Google Shape;7759;p46">
              <a:extLst>
                <a:ext uri="{FF2B5EF4-FFF2-40B4-BE49-F238E27FC236}">
                  <a16:creationId xmlns:a16="http://schemas.microsoft.com/office/drawing/2014/main" id="{201EE02C-5712-267D-A183-A63F6810538D}"/>
                </a:ext>
              </a:extLst>
            </p:cNvPr>
            <p:cNvGrpSpPr/>
            <p:nvPr/>
          </p:nvGrpSpPr>
          <p:grpSpPr>
            <a:xfrm>
              <a:off x="4516050" y="1724875"/>
              <a:ext cx="2693725" cy="2632900"/>
              <a:chOff x="4516050" y="1724875"/>
              <a:chExt cx="2693725" cy="2632900"/>
            </a:xfrm>
          </p:grpSpPr>
          <p:sp>
            <p:nvSpPr>
              <p:cNvPr id="15" name="Google Shape;7760;p46">
                <a:extLst>
                  <a:ext uri="{FF2B5EF4-FFF2-40B4-BE49-F238E27FC236}">
                    <a16:creationId xmlns:a16="http://schemas.microsoft.com/office/drawing/2014/main" id="{70FA7D85-A4B9-1FEA-F970-F8F50E5E4688}"/>
                  </a:ext>
                </a:extLst>
              </p:cNvPr>
              <p:cNvSpPr/>
              <p:nvPr/>
            </p:nvSpPr>
            <p:spPr>
              <a:xfrm>
                <a:off x="6227525" y="1737400"/>
                <a:ext cx="982250" cy="1548550"/>
              </a:xfrm>
              <a:custGeom>
                <a:avLst/>
                <a:gdLst/>
                <a:ahLst/>
                <a:cxnLst/>
                <a:rect l="l" t="t" r="r" b="b"/>
                <a:pathLst>
                  <a:path w="39290" h="61942" extrusionOk="0">
                    <a:moveTo>
                      <a:pt x="2948" y="0"/>
                    </a:moveTo>
                    <a:lnTo>
                      <a:pt x="2948" y="0"/>
                    </a:lnTo>
                    <a:cubicBezTo>
                      <a:pt x="2963" y="140"/>
                      <a:pt x="2988" y="275"/>
                      <a:pt x="2997" y="415"/>
                    </a:cubicBezTo>
                    <a:cubicBezTo>
                      <a:pt x="3257" y="4251"/>
                      <a:pt x="2198" y="8060"/>
                      <a:pt x="0" y="11214"/>
                    </a:cubicBezTo>
                    <a:cubicBezTo>
                      <a:pt x="16180" y="17156"/>
                      <a:pt x="27723" y="32699"/>
                      <a:pt x="27723" y="50939"/>
                    </a:cubicBezTo>
                    <a:cubicBezTo>
                      <a:pt x="27725" y="53819"/>
                      <a:pt x="27433" y="56688"/>
                      <a:pt x="26854" y="59506"/>
                    </a:cubicBezTo>
                    <a:cubicBezTo>
                      <a:pt x="27615" y="59401"/>
                      <a:pt x="28380" y="59330"/>
                      <a:pt x="29155" y="59330"/>
                    </a:cubicBezTo>
                    <a:cubicBezTo>
                      <a:pt x="32030" y="59330"/>
                      <a:pt x="34946" y="60066"/>
                      <a:pt x="37619" y="61594"/>
                    </a:cubicBezTo>
                    <a:cubicBezTo>
                      <a:pt x="37808" y="61702"/>
                      <a:pt x="37980" y="61827"/>
                      <a:pt x="38161" y="61942"/>
                    </a:cubicBezTo>
                    <a:cubicBezTo>
                      <a:pt x="38912" y="58322"/>
                      <a:pt x="39289" y="54635"/>
                      <a:pt x="39289" y="50939"/>
                    </a:cubicBezTo>
                    <a:cubicBezTo>
                      <a:pt x="39289" y="27328"/>
                      <a:pt x="24090" y="7277"/>
                      <a:pt x="2948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7761;p46">
                <a:extLst>
                  <a:ext uri="{FF2B5EF4-FFF2-40B4-BE49-F238E27FC236}">
                    <a16:creationId xmlns:a16="http://schemas.microsoft.com/office/drawing/2014/main" id="{BD2CEF5F-31DC-3466-2A09-087931A96873}"/>
                  </a:ext>
                </a:extLst>
              </p:cNvPr>
              <p:cNvSpPr/>
              <p:nvPr/>
            </p:nvSpPr>
            <p:spPr>
              <a:xfrm>
                <a:off x="4516050" y="1724875"/>
                <a:ext cx="1010900" cy="1581800"/>
              </a:xfrm>
              <a:custGeom>
                <a:avLst/>
                <a:gdLst/>
                <a:ahLst/>
                <a:cxnLst/>
                <a:rect l="l" t="t" r="r" b="b"/>
                <a:pathLst>
                  <a:path w="40436" h="63272" extrusionOk="0">
                    <a:moveTo>
                      <a:pt x="37823" y="1"/>
                    </a:moveTo>
                    <a:lnTo>
                      <a:pt x="37823" y="1"/>
                    </a:lnTo>
                    <a:cubicBezTo>
                      <a:pt x="15908" y="6831"/>
                      <a:pt x="0" y="27279"/>
                      <a:pt x="0" y="51443"/>
                    </a:cubicBezTo>
                    <a:cubicBezTo>
                      <a:pt x="3" y="55421"/>
                      <a:pt x="444" y="59389"/>
                      <a:pt x="1318" y="63272"/>
                    </a:cubicBezTo>
                    <a:cubicBezTo>
                      <a:pt x="1575" y="63078"/>
                      <a:pt x="1825" y="62880"/>
                      <a:pt x="2093" y="62700"/>
                    </a:cubicBezTo>
                    <a:cubicBezTo>
                      <a:pt x="5004" y="60760"/>
                      <a:pt x="8236" y="59853"/>
                      <a:pt x="11420" y="59853"/>
                    </a:cubicBezTo>
                    <a:cubicBezTo>
                      <a:pt x="11754" y="59853"/>
                      <a:pt x="12085" y="59912"/>
                      <a:pt x="12418" y="59931"/>
                    </a:cubicBezTo>
                    <a:cubicBezTo>
                      <a:pt x="11849" y="57138"/>
                      <a:pt x="11565" y="54293"/>
                      <a:pt x="11565" y="51440"/>
                    </a:cubicBezTo>
                    <a:cubicBezTo>
                      <a:pt x="11565" y="32776"/>
                      <a:pt x="23659" y="16944"/>
                      <a:pt x="40435" y="11325"/>
                    </a:cubicBezTo>
                    <a:cubicBezTo>
                      <a:pt x="38630" y="8592"/>
                      <a:pt x="37671" y="5392"/>
                      <a:pt x="37676" y="2117"/>
                    </a:cubicBezTo>
                    <a:cubicBezTo>
                      <a:pt x="37681" y="1409"/>
                      <a:pt x="37730" y="702"/>
                      <a:pt x="37823" y="1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762;p46">
                <a:extLst>
                  <a:ext uri="{FF2B5EF4-FFF2-40B4-BE49-F238E27FC236}">
                    <a16:creationId xmlns:a16="http://schemas.microsoft.com/office/drawing/2014/main" id="{92E57892-38D1-F631-D480-03B9C2E347DC}"/>
                  </a:ext>
                </a:extLst>
              </p:cNvPr>
              <p:cNvSpPr/>
              <p:nvPr/>
            </p:nvSpPr>
            <p:spPr>
              <a:xfrm>
                <a:off x="4977525" y="3800325"/>
                <a:ext cx="1782050" cy="557450"/>
              </a:xfrm>
              <a:custGeom>
                <a:avLst/>
                <a:gdLst/>
                <a:ahLst/>
                <a:cxnLst/>
                <a:rect l="l" t="t" r="r" b="b"/>
                <a:pathLst>
                  <a:path w="71282" h="22298" extrusionOk="0">
                    <a:moveTo>
                      <a:pt x="63561" y="0"/>
                    </a:moveTo>
                    <a:cubicBezTo>
                      <a:pt x="56083" y="6671"/>
                      <a:pt x="46226" y="10731"/>
                      <a:pt x="35414" y="10731"/>
                    </a:cubicBezTo>
                    <a:cubicBezTo>
                      <a:pt x="25098" y="10731"/>
                      <a:pt x="15646" y="7034"/>
                      <a:pt x="8302" y="898"/>
                    </a:cubicBezTo>
                    <a:cubicBezTo>
                      <a:pt x="6892" y="3910"/>
                      <a:pt x="4587" y="6522"/>
                      <a:pt x="1428" y="8290"/>
                    </a:cubicBezTo>
                    <a:cubicBezTo>
                      <a:pt x="962" y="8562"/>
                      <a:pt x="481" y="8778"/>
                      <a:pt x="0" y="9001"/>
                    </a:cubicBezTo>
                    <a:cubicBezTo>
                      <a:pt x="9472" y="17274"/>
                      <a:pt x="21853" y="22297"/>
                      <a:pt x="35414" y="22297"/>
                    </a:cubicBezTo>
                    <a:cubicBezTo>
                      <a:pt x="49193" y="22297"/>
                      <a:pt x="61756" y="17117"/>
                      <a:pt x="71282" y="8609"/>
                    </a:cubicBezTo>
                    <a:cubicBezTo>
                      <a:pt x="67593" y="6654"/>
                      <a:pt x="64981" y="3559"/>
                      <a:pt x="63561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7763;p46">
              <a:extLst>
                <a:ext uri="{FF2B5EF4-FFF2-40B4-BE49-F238E27FC236}">
                  <a16:creationId xmlns:a16="http://schemas.microsoft.com/office/drawing/2014/main" id="{D078FB4A-8EE9-B433-6505-8B7B946BB6DD}"/>
                </a:ext>
              </a:extLst>
            </p:cNvPr>
            <p:cNvGrpSpPr/>
            <p:nvPr/>
          </p:nvGrpSpPr>
          <p:grpSpPr>
            <a:xfrm>
              <a:off x="4334725" y="1355875"/>
              <a:ext cx="3106650" cy="2709650"/>
              <a:chOff x="4334725" y="1355875"/>
              <a:chExt cx="3106650" cy="2709650"/>
            </a:xfrm>
          </p:grpSpPr>
          <p:sp>
            <p:nvSpPr>
              <p:cNvPr id="10" name="Google Shape;7764;p46">
                <a:extLst>
                  <a:ext uri="{FF2B5EF4-FFF2-40B4-BE49-F238E27FC236}">
                    <a16:creationId xmlns:a16="http://schemas.microsoft.com/office/drawing/2014/main" id="{FDFD60EC-C06F-133A-5F6D-DC0B0ED03D01}"/>
                  </a:ext>
                </a:extLst>
              </p:cNvPr>
              <p:cNvSpPr/>
              <p:nvPr/>
            </p:nvSpPr>
            <p:spPr>
              <a:xfrm>
                <a:off x="5427950" y="1355875"/>
                <a:ext cx="904575" cy="1665925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fill="none" extrusionOk="0">
                    <a:moveTo>
                      <a:pt x="25479" y="47040"/>
                    </a:moveTo>
                    <a:cubicBezTo>
                      <a:pt x="22352" y="45966"/>
                      <a:pt x="20318" y="42954"/>
                      <a:pt x="20318" y="39712"/>
                    </a:cubicBezTo>
                    <a:lnTo>
                      <a:pt x="20318" y="39474"/>
                    </a:lnTo>
                    <a:cubicBezTo>
                      <a:pt x="20318" y="36347"/>
                      <a:pt x="22239" y="33578"/>
                      <a:pt x="25000" y="32260"/>
                    </a:cubicBezTo>
                    <a:cubicBezTo>
                      <a:pt x="27831" y="31007"/>
                      <a:pt x="30234" y="28986"/>
                      <a:pt x="31983" y="26475"/>
                    </a:cubicBezTo>
                    <a:cubicBezTo>
                      <a:pt x="34181" y="23321"/>
                      <a:pt x="35240" y="19512"/>
                      <a:pt x="34980" y="15676"/>
                    </a:cubicBezTo>
                    <a:cubicBezTo>
                      <a:pt x="34971" y="15536"/>
                      <a:pt x="34944" y="15398"/>
                      <a:pt x="34931" y="15261"/>
                    </a:cubicBezTo>
                    <a:cubicBezTo>
                      <a:pt x="34134" y="7155"/>
                      <a:pt x="27505" y="636"/>
                      <a:pt x="19357" y="47"/>
                    </a:cubicBezTo>
                    <a:cubicBezTo>
                      <a:pt x="18930" y="18"/>
                      <a:pt x="18513" y="1"/>
                      <a:pt x="18094" y="1"/>
                    </a:cubicBezTo>
                    <a:cubicBezTo>
                      <a:pt x="9517" y="1"/>
                      <a:pt x="2397" y="6439"/>
                      <a:pt x="1347" y="14761"/>
                    </a:cubicBezTo>
                    <a:cubicBezTo>
                      <a:pt x="1254" y="15462"/>
                      <a:pt x="1205" y="16169"/>
                      <a:pt x="1200" y="16875"/>
                    </a:cubicBezTo>
                    <a:cubicBezTo>
                      <a:pt x="1195" y="20149"/>
                      <a:pt x="2154" y="23352"/>
                      <a:pt x="3959" y="26085"/>
                    </a:cubicBezTo>
                    <a:cubicBezTo>
                      <a:pt x="5703" y="28734"/>
                      <a:pt x="8168" y="30872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5"/>
                      <a:pt x="2404" y="51975"/>
                      <a:pt x="0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81" y="51972"/>
                      <a:pt x="29930" y="48723"/>
                      <a:pt x="25479" y="4704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accent2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7765;p46">
                <a:extLst>
                  <a:ext uri="{FF2B5EF4-FFF2-40B4-BE49-F238E27FC236}">
                    <a16:creationId xmlns:a16="http://schemas.microsoft.com/office/drawing/2014/main" id="{22E426DB-4215-9B0A-26FA-315CF4215C10}"/>
                  </a:ext>
                </a:extLst>
              </p:cNvPr>
              <p:cNvSpPr/>
              <p:nvPr/>
            </p:nvSpPr>
            <p:spPr>
              <a:xfrm>
                <a:off x="4334725" y="2760325"/>
                <a:ext cx="1547125" cy="1304775"/>
              </a:xfrm>
              <a:custGeom>
                <a:avLst/>
                <a:gdLst/>
                <a:ahLst/>
                <a:cxnLst/>
                <a:rect l="l" t="t" r="r" b="b"/>
                <a:pathLst>
                  <a:path w="61885" h="52191" fill="none" extrusionOk="0">
                    <a:moveTo>
                      <a:pt x="43727" y="1"/>
                    </a:moveTo>
                    <a:cubicBezTo>
                      <a:pt x="41323" y="4212"/>
                      <a:pt x="40487" y="9019"/>
                      <a:pt x="41208" y="13829"/>
                    </a:cubicBezTo>
                    <a:cubicBezTo>
                      <a:pt x="41804" y="17069"/>
                      <a:pt x="40247" y="20321"/>
                      <a:pt x="37362" y="21878"/>
                    </a:cubicBezTo>
                    <a:lnTo>
                      <a:pt x="37237" y="22004"/>
                    </a:lnTo>
                    <a:cubicBezTo>
                      <a:pt x="35989" y="22712"/>
                      <a:pt x="34579" y="23085"/>
                      <a:pt x="33144" y="23090"/>
                    </a:cubicBezTo>
                    <a:cubicBezTo>
                      <a:pt x="31510" y="23095"/>
                      <a:pt x="29914" y="22587"/>
                      <a:pt x="28582" y="21638"/>
                    </a:cubicBezTo>
                    <a:cubicBezTo>
                      <a:pt x="25950" y="19752"/>
                      <a:pt x="22852" y="18705"/>
                      <a:pt x="19671" y="18513"/>
                    </a:cubicBezTo>
                    <a:cubicBezTo>
                      <a:pt x="19338" y="18494"/>
                      <a:pt x="19007" y="18435"/>
                      <a:pt x="18673" y="18435"/>
                    </a:cubicBezTo>
                    <a:cubicBezTo>
                      <a:pt x="15489" y="18435"/>
                      <a:pt x="12257" y="19345"/>
                      <a:pt x="9348" y="21282"/>
                    </a:cubicBezTo>
                    <a:cubicBezTo>
                      <a:pt x="9078" y="21462"/>
                      <a:pt x="8828" y="21663"/>
                      <a:pt x="8573" y="21856"/>
                    </a:cubicBezTo>
                    <a:cubicBezTo>
                      <a:pt x="2203" y="26681"/>
                      <a:pt x="1" y="35395"/>
                      <a:pt x="3579" y="42679"/>
                    </a:cubicBezTo>
                    <a:cubicBezTo>
                      <a:pt x="6535" y="48755"/>
                      <a:pt x="12519" y="52191"/>
                      <a:pt x="18698" y="52191"/>
                    </a:cubicBezTo>
                    <a:cubicBezTo>
                      <a:pt x="21064" y="52191"/>
                      <a:pt x="23448" y="51656"/>
                      <a:pt x="25712" y="50604"/>
                    </a:cubicBezTo>
                    <a:cubicBezTo>
                      <a:pt x="26193" y="50381"/>
                      <a:pt x="26674" y="50165"/>
                      <a:pt x="27140" y="49893"/>
                    </a:cubicBezTo>
                    <a:cubicBezTo>
                      <a:pt x="30299" y="48122"/>
                      <a:pt x="32604" y="45510"/>
                      <a:pt x="34014" y="42498"/>
                    </a:cubicBezTo>
                    <a:cubicBezTo>
                      <a:pt x="35307" y="39741"/>
                      <a:pt x="35837" y="36690"/>
                      <a:pt x="35552" y="33659"/>
                    </a:cubicBezTo>
                    <a:cubicBezTo>
                      <a:pt x="35312" y="30534"/>
                      <a:pt x="36882" y="27409"/>
                      <a:pt x="39641" y="25852"/>
                    </a:cubicBezTo>
                    <a:cubicBezTo>
                      <a:pt x="40902" y="25114"/>
                      <a:pt x="42282" y="24748"/>
                      <a:pt x="43641" y="24748"/>
                    </a:cubicBezTo>
                    <a:cubicBezTo>
                      <a:pt x="45392" y="24748"/>
                      <a:pt x="47119" y="25356"/>
                      <a:pt x="48534" y="26573"/>
                    </a:cubicBezTo>
                    <a:cubicBezTo>
                      <a:pt x="52382" y="29572"/>
                      <a:pt x="57074" y="31255"/>
                      <a:pt x="61884" y="31255"/>
                    </a:cubicBezTo>
                    <a:lnTo>
                      <a:pt x="61884" y="10461"/>
                    </a:lnTo>
                    <a:lnTo>
                      <a:pt x="61884" y="10461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accent3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7766;p46">
                <a:extLst>
                  <a:ext uri="{FF2B5EF4-FFF2-40B4-BE49-F238E27FC236}">
                    <a16:creationId xmlns:a16="http://schemas.microsoft.com/office/drawing/2014/main" id="{239DA364-5E71-9E8E-931C-666369D8C6FB}"/>
                  </a:ext>
                </a:extLst>
              </p:cNvPr>
              <p:cNvSpPr/>
              <p:nvPr/>
            </p:nvSpPr>
            <p:spPr>
              <a:xfrm>
                <a:off x="5881825" y="2760325"/>
                <a:ext cx="1559550" cy="1305200"/>
              </a:xfrm>
              <a:custGeom>
                <a:avLst/>
                <a:gdLst/>
                <a:ahLst/>
                <a:cxnLst/>
                <a:rect l="l" t="t" r="r" b="b"/>
                <a:pathLst>
                  <a:path w="62382" h="52208" fill="none" extrusionOk="0">
                    <a:moveTo>
                      <a:pt x="51989" y="21025"/>
                    </a:moveTo>
                    <a:cubicBezTo>
                      <a:pt x="51805" y="20912"/>
                      <a:pt x="51636" y="20785"/>
                      <a:pt x="51447" y="20677"/>
                    </a:cubicBezTo>
                    <a:cubicBezTo>
                      <a:pt x="48774" y="19149"/>
                      <a:pt x="45855" y="18413"/>
                      <a:pt x="42981" y="18413"/>
                    </a:cubicBezTo>
                    <a:cubicBezTo>
                      <a:pt x="42208" y="18413"/>
                      <a:pt x="41443" y="18484"/>
                      <a:pt x="40682" y="18589"/>
                    </a:cubicBezTo>
                    <a:cubicBezTo>
                      <a:pt x="38034" y="18957"/>
                      <a:pt x="35488" y="19938"/>
                      <a:pt x="33290" y="21523"/>
                    </a:cubicBezTo>
                    <a:cubicBezTo>
                      <a:pt x="31924" y="22519"/>
                      <a:pt x="30276" y="23056"/>
                      <a:pt x="28586" y="23056"/>
                    </a:cubicBezTo>
                    <a:cubicBezTo>
                      <a:pt x="27107" y="23053"/>
                      <a:pt x="25657" y="22646"/>
                      <a:pt x="24394" y="21876"/>
                    </a:cubicBezTo>
                    <a:cubicBezTo>
                      <a:pt x="21510" y="20319"/>
                      <a:pt x="19952" y="17066"/>
                      <a:pt x="20548" y="13829"/>
                    </a:cubicBezTo>
                    <a:cubicBezTo>
                      <a:pt x="21270" y="9019"/>
                      <a:pt x="20433" y="4212"/>
                      <a:pt x="18030" y="1"/>
                    </a:cubicBezTo>
                    <a:lnTo>
                      <a:pt x="0" y="10461"/>
                    </a:lnTo>
                    <a:lnTo>
                      <a:pt x="0" y="10461"/>
                    </a:lnTo>
                    <a:lnTo>
                      <a:pt x="0" y="31250"/>
                    </a:lnTo>
                    <a:cubicBezTo>
                      <a:pt x="4805" y="31250"/>
                      <a:pt x="9489" y="29570"/>
                      <a:pt x="13220" y="26568"/>
                    </a:cubicBezTo>
                    <a:cubicBezTo>
                      <a:pt x="15719" y="24434"/>
                      <a:pt x="19307" y="24142"/>
                      <a:pt x="22116" y="25849"/>
                    </a:cubicBezTo>
                    <a:lnTo>
                      <a:pt x="22356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959" y="36371"/>
                      <a:pt x="26391" y="39091"/>
                      <a:pt x="27389" y="41600"/>
                    </a:cubicBezTo>
                    <a:cubicBezTo>
                      <a:pt x="28807" y="45159"/>
                      <a:pt x="31421" y="48254"/>
                      <a:pt x="35110" y="50209"/>
                    </a:cubicBezTo>
                    <a:cubicBezTo>
                      <a:pt x="35274" y="50295"/>
                      <a:pt x="35412" y="50403"/>
                      <a:pt x="35578" y="50484"/>
                    </a:cubicBezTo>
                    <a:cubicBezTo>
                      <a:pt x="37877" y="51619"/>
                      <a:pt x="40405" y="52208"/>
                      <a:pt x="42968" y="52208"/>
                    </a:cubicBezTo>
                    <a:cubicBezTo>
                      <a:pt x="48435" y="52208"/>
                      <a:pt x="53753" y="49542"/>
                      <a:pt x="56975" y="44840"/>
                    </a:cubicBezTo>
                    <a:cubicBezTo>
                      <a:pt x="62381" y="36727"/>
                      <a:pt x="59960" y="25994"/>
                      <a:pt x="51989" y="2102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6BA2BC9-1731-33C6-3CF8-62F958178633}"/>
              </a:ext>
            </a:extLst>
          </p:cNvPr>
          <p:cNvSpPr txBox="1"/>
          <p:nvPr/>
        </p:nvSpPr>
        <p:spPr>
          <a:xfrm>
            <a:off x="711825" y="1636593"/>
            <a:ext cx="43760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sz="1600" dirty="0">
                <a:solidFill>
                  <a:schemeClr val="bg2"/>
                </a:solidFill>
                <a:latin typeface="Poppins" pitchFamily="2" charset="77"/>
                <a:ea typeface="Roboto"/>
                <a:cs typeface="Poppins" pitchFamily="2" charset="77"/>
              </a:rPr>
              <a:t>Funzione passata come argomento a un'altra funzione e che viene eseguita una volta completato un certo compito</a:t>
            </a:r>
            <a:endParaRPr lang="it-IT" sz="1600" dirty="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13047AA-149F-D0CC-DA65-3D62E6376921}"/>
              </a:ext>
            </a:extLst>
          </p:cNvPr>
          <p:cNvSpPr txBox="1"/>
          <p:nvPr/>
        </p:nvSpPr>
        <p:spPr>
          <a:xfrm>
            <a:off x="7991221" y="2517677"/>
            <a:ext cx="39201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  <a:latin typeface="Poppins" pitchFamily="2" charset="77"/>
                <a:ea typeface="Roboto"/>
                <a:cs typeface="Poppins" pitchFamily="2" charset="77"/>
              </a:rPr>
              <a:t>ASYNC: </a:t>
            </a:r>
          </a:p>
          <a:p>
            <a:r>
              <a:rPr lang="it-IT" sz="1600" dirty="0">
                <a:solidFill>
                  <a:schemeClr val="bg2"/>
                </a:solidFill>
                <a:latin typeface="Poppins" pitchFamily="2" charset="77"/>
                <a:ea typeface="Roboto"/>
                <a:cs typeface="Poppins" pitchFamily="2" charset="77"/>
              </a:rPr>
              <a:t>parola chiave che rende una funzione asincrona e restituisce una promise</a:t>
            </a:r>
          </a:p>
          <a:p>
            <a:r>
              <a:rPr lang="it-IT" sz="1600" dirty="0">
                <a:solidFill>
                  <a:schemeClr val="bg2"/>
                </a:solidFill>
                <a:latin typeface="Poppins" pitchFamily="2" charset="77"/>
                <a:ea typeface="Roboto"/>
                <a:cs typeface="Poppins" pitchFamily="2" charset="77"/>
              </a:rPr>
              <a:t>AWAIT: </a:t>
            </a:r>
          </a:p>
          <a:p>
            <a:r>
              <a:rPr lang="it-IT" sz="1600" dirty="0">
                <a:solidFill>
                  <a:schemeClr val="bg2"/>
                </a:solidFill>
                <a:latin typeface="Poppins" pitchFamily="2" charset="77"/>
                <a:ea typeface="Roboto"/>
                <a:cs typeface="Poppins" pitchFamily="2" charset="77"/>
              </a:rPr>
              <a:t>permette di "attendere" che una promise venga risolta prima di proseguire con l'esecuzione del codice, rendendo il codice più simile al flusso sincrono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C77ED8-92DB-D582-404A-EE121F61C648}"/>
              </a:ext>
            </a:extLst>
          </p:cNvPr>
          <p:cNvSpPr txBox="1"/>
          <p:nvPr/>
        </p:nvSpPr>
        <p:spPr>
          <a:xfrm>
            <a:off x="5164858" y="2179123"/>
            <a:ext cx="1037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bg2"/>
                </a:solidFill>
              </a:rPr>
              <a:t>CallBack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BD1CB4-94F6-45D3-8152-FF72B5230C58}"/>
              </a:ext>
            </a:extLst>
          </p:cNvPr>
          <p:cNvSpPr txBox="1"/>
          <p:nvPr/>
        </p:nvSpPr>
        <p:spPr>
          <a:xfrm>
            <a:off x="4852576" y="4560056"/>
            <a:ext cx="1037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Promise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1BDEE-DEBB-3305-1010-BC59D76E6889}"/>
              </a:ext>
            </a:extLst>
          </p:cNvPr>
          <p:cNvSpPr txBox="1"/>
          <p:nvPr/>
        </p:nvSpPr>
        <p:spPr>
          <a:xfrm>
            <a:off x="7150090" y="3513819"/>
            <a:ext cx="1316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bg2"/>
                </a:solidFill>
              </a:rPr>
              <a:t>Async</a:t>
            </a:r>
            <a:r>
              <a:rPr lang="it-IT" sz="1600" dirty="0">
                <a:solidFill>
                  <a:schemeClr val="bg2"/>
                </a:solidFill>
              </a:rPr>
              <a:t> </a:t>
            </a:r>
          </a:p>
          <a:p>
            <a:r>
              <a:rPr lang="it-IT" sz="1600" dirty="0" err="1">
                <a:solidFill>
                  <a:schemeClr val="bg2"/>
                </a:solidFill>
              </a:rPr>
              <a:t>Await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1055404-4D7F-E7C3-CCEC-1D360EE88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async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è una parola chiave che rende una funzione asincrona e restituisce automaticamente una promise.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await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permette di "attendere" che una promise venga risolta prima di proseguire con l'esecuzione del codice, evitando così il "callback hell" e rendendo il codice più simile al flusso sincrono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BA9CEA2-51A4-7625-002C-548BD6703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834" y="3312498"/>
            <a:ext cx="692837" cy="69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266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8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755A6-3395-D95F-D2AF-C9C00890C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Фигура">
            <a:extLst>
              <a:ext uri="{FF2B5EF4-FFF2-40B4-BE49-F238E27FC236}">
                <a16:creationId xmlns:a16="http://schemas.microsoft.com/office/drawing/2014/main" id="{CD9B26D6-F823-DCAD-40D3-233BACFB183E}"/>
              </a:ext>
            </a:extLst>
          </p:cNvPr>
          <p:cNvSpPr/>
          <p:nvPr/>
        </p:nvSpPr>
        <p:spPr bwMode="auto">
          <a:xfrm>
            <a:off x="8644293" y="4398406"/>
            <a:ext cx="2467341" cy="18598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57" y="0"/>
                </a:moveTo>
                <a:cubicBezTo>
                  <a:pt x="11358" y="781"/>
                  <a:pt x="10904" y="1526"/>
                  <a:pt x="10382" y="2218"/>
                </a:cubicBezTo>
                <a:cubicBezTo>
                  <a:pt x="8443" y="4791"/>
                  <a:pt x="5979" y="6242"/>
                  <a:pt x="3448" y="6565"/>
                </a:cubicBezTo>
                <a:lnTo>
                  <a:pt x="0" y="14258"/>
                </a:lnTo>
                <a:lnTo>
                  <a:pt x="3292" y="21600"/>
                </a:lnTo>
                <a:cubicBezTo>
                  <a:pt x="8773" y="21300"/>
                  <a:pt x="14188" y="18376"/>
                  <a:pt x="18373" y="12822"/>
                </a:cubicBezTo>
                <a:cubicBezTo>
                  <a:pt x="19629" y="11155"/>
                  <a:pt x="20700" y="9335"/>
                  <a:pt x="21600" y="7415"/>
                </a:cubicBezTo>
                <a:lnTo>
                  <a:pt x="15009" y="7586"/>
                </a:lnTo>
                <a:lnTo>
                  <a:pt x="11757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 w="12700" cap="flat">
            <a:solidFill>
              <a:schemeClr val="accent4"/>
            </a:solidFill>
            <a:miter lim="400000"/>
          </a:ln>
          <a:effectLst/>
        </p:spPr>
        <p:txBody>
          <a:bodyPr lIns="19050" tIns="19050" rIns="19050" bIns="19050" anchor="ctr"/>
          <a:lstStyle/>
          <a:p>
            <a:pPr defTabSz="914217">
              <a:defRPr sz="3200">
                <a:solidFill>
                  <a:srgbClr val="FFFFFF"/>
                </a:solidFill>
              </a:defRPr>
            </a:pPr>
            <a:endParaRPr sz="1600" kern="0" dirty="0">
              <a:solidFill>
                <a:srgbClr val="FFFFFF"/>
              </a:solidFill>
              <a:latin typeface="Poppins" pitchFamily="2" charset="77"/>
              <a:ea typeface="Arial"/>
              <a:cs typeface="Poppins" pitchFamily="2" charset="77"/>
              <a:sym typeface="Arial"/>
            </a:endParaRPr>
          </a:p>
        </p:txBody>
      </p:sp>
      <p:sp>
        <p:nvSpPr>
          <p:cNvPr id="6" name="Фигура">
            <a:extLst>
              <a:ext uri="{FF2B5EF4-FFF2-40B4-BE49-F238E27FC236}">
                <a16:creationId xmlns:a16="http://schemas.microsoft.com/office/drawing/2014/main" id="{78A783D5-AF69-6691-CA75-705077A2F814}"/>
              </a:ext>
            </a:extLst>
          </p:cNvPr>
          <p:cNvSpPr>
            <a:spLocks/>
          </p:cNvSpPr>
          <p:nvPr/>
        </p:nvSpPr>
        <p:spPr bwMode="auto">
          <a:xfrm>
            <a:off x="6325027" y="2467959"/>
            <a:ext cx="1438626" cy="2425262"/>
          </a:xfrm>
          <a:custGeom>
            <a:avLst/>
            <a:gdLst>
              <a:gd name="T0" fmla="*/ 1280138 w 21576"/>
              <a:gd name="T1" fmla="*/ 2158009 h 21600"/>
              <a:gd name="T2" fmla="*/ 1280138 w 21576"/>
              <a:gd name="T3" fmla="*/ 2158009 h 21600"/>
              <a:gd name="T4" fmla="*/ 1280138 w 21576"/>
              <a:gd name="T5" fmla="*/ 2158009 h 21600"/>
              <a:gd name="T6" fmla="*/ 1280138 w 21576"/>
              <a:gd name="T7" fmla="*/ 2158009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76" h="21600" extrusionOk="0">
                <a:moveTo>
                  <a:pt x="4445" y="0"/>
                </a:moveTo>
                <a:cubicBezTo>
                  <a:pt x="1458" y="3372"/>
                  <a:pt x="-24" y="7090"/>
                  <a:pt x="0" y="10807"/>
                </a:cubicBezTo>
                <a:cubicBezTo>
                  <a:pt x="24" y="14524"/>
                  <a:pt x="1554" y="18238"/>
                  <a:pt x="4585" y="21600"/>
                </a:cubicBezTo>
                <a:lnTo>
                  <a:pt x="9967" y="15967"/>
                </a:lnTo>
                <a:lnTo>
                  <a:pt x="21576" y="16094"/>
                </a:lnTo>
                <a:cubicBezTo>
                  <a:pt x="18852" y="13014"/>
                  <a:pt x="18647" y="9361"/>
                  <a:pt x="20930" y="6187"/>
                </a:cubicBezTo>
                <a:lnTo>
                  <a:pt x="15332" y="20"/>
                </a:lnTo>
                <a:lnTo>
                  <a:pt x="4445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 w="12700">
            <a:solidFill>
              <a:schemeClr val="accent6"/>
            </a:solidFill>
          </a:ln>
        </p:spPr>
        <p:txBody>
          <a:bodyPr lIns="19050" tIns="19050" rIns="19050" bIns="19050" anchor="ctr"/>
          <a:lstStyle/>
          <a:p>
            <a:pPr defTabSz="914217"/>
            <a:endParaRPr lang="en-US" dirty="0">
              <a:solidFill>
                <a:srgbClr val="B3B3B3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4" name="Titolo 33">
            <a:extLst>
              <a:ext uri="{FF2B5EF4-FFF2-40B4-BE49-F238E27FC236}">
                <a16:creationId xmlns:a16="http://schemas.microsoft.com/office/drawing/2014/main" id="{0168DD4D-EB4F-99D3-741F-6C3A97E1D8B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NodeJS</a:t>
            </a:r>
            <a:endParaRPr lang="it-IT" dirty="0">
              <a:solidFill>
                <a:schemeClr val="bg2"/>
              </a:solidFill>
            </a:endParaRPr>
          </a:p>
        </p:txBody>
      </p:sp>
      <p:sp>
        <p:nvSpPr>
          <p:cNvPr id="3" name="Фигура">
            <a:extLst>
              <a:ext uri="{FF2B5EF4-FFF2-40B4-BE49-F238E27FC236}">
                <a16:creationId xmlns:a16="http://schemas.microsoft.com/office/drawing/2014/main" id="{D850A1A3-80BB-53C9-BE29-02B3E37A5DEE}"/>
              </a:ext>
            </a:extLst>
          </p:cNvPr>
          <p:cNvSpPr>
            <a:spLocks/>
          </p:cNvSpPr>
          <p:nvPr/>
        </p:nvSpPr>
        <p:spPr bwMode="auto">
          <a:xfrm>
            <a:off x="8981483" y="1086174"/>
            <a:ext cx="2112305" cy="1850335"/>
          </a:xfrm>
          <a:custGeom>
            <a:avLst/>
            <a:gdLst>
              <a:gd name="T0" fmla="*/ 1879601 w 21600"/>
              <a:gd name="T1" fmla="*/ 1646436 h 21600"/>
              <a:gd name="T2" fmla="*/ 1879601 w 21600"/>
              <a:gd name="T3" fmla="*/ 1646436 h 21600"/>
              <a:gd name="T4" fmla="*/ 1879601 w 21600"/>
              <a:gd name="T5" fmla="*/ 1646436 h 21600"/>
              <a:gd name="T6" fmla="*/ 1879601 w 21600"/>
              <a:gd name="T7" fmla="*/ 164643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03" y="0"/>
                </a:moveTo>
                <a:lnTo>
                  <a:pt x="3979" y="7443"/>
                </a:lnTo>
                <a:lnTo>
                  <a:pt x="0" y="15084"/>
                </a:lnTo>
                <a:cubicBezTo>
                  <a:pt x="3156" y="15274"/>
                  <a:pt x="6264" y="16731"/>
                  <a:pt x="8675" y="19483"/>
                </a:cubicBezTo>
                <a:cubicBezTo>
                  <a:pt x="9242" y="20132"/>
                  <a:pt x="9736" y="20829"/>
                  <a:pt x="10180" y="21556"/>
                </a:cubicBezTo>
                <a:lnTo>
                  <a:pt x="17913" y="21600"/>
                </a:lnTo>
                <a:lnTo>
                  <a:pt x="21600" y="13933"/>
                </a:lnTo>
                <a:cubicBezTo>
                  <a:pt x="20586" y="12125"/>
                  <a:pt x="19393" y="10409"/>
                  <a:pt x="18008" y="8828"/>
                </a:cubicBezTo>
                <a:cubicBezTo>
                  <a:pt x="13046" y="3163"/>
                  <a:pt x="6604" y="225"/>
                  <a:pt x="103" y="0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w="12700">
            <a:solidFill>
              <a:schemeClr val="accent2"/>
            </a:solidFill>
          </a:ln>
        </p:spPr>
        <p:txBody>
          <a:bodyPr lIns="19050" tIns="19050" rIns="19050" bIns="19050" anchor="ctr"/>
          <a:lstStyle/>
          <a:p>
            <a:pPr defTabSz="914217"/>
            <a:endParaRPr lang="en-US">
              <a:solidFill>
                <a:srgbClr val="B3B3B3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Фигура">
            <a:extLst>
              <a:ext uri="{FF2B5EF4-FFF2-40B4-BE49-F238E27FC236}">
                <a16:creationId xmlns:a16="http://schemas.microsoft.com/office/drawing/2014/main" id="{C10C72F7-FC34-B8D7-FE6C-04E5B7AB46A0}"/>
              </a:ext>
            </a:extLst>
          </p:cNvPr>
          <p:cNvSpPr>
            <a:spLocks/>
          </p:cNvSpPr>
          <p:nvPr/>
        </p:nvSpPr>
        <p:spPr bwMode="auto">
          <a:xfrm>
            <a:off x="6718427" y="1087065"/>
            <a:ext cx="2457070" cy="1896276"/>
          </a:xfrm>
          <a:custGeom>
            <a:avLst/>
            <a:gdLst>
              <a:gd name="T0" fmla="*/ 2186385 w 21600"/>
              <a:gd name="T1" fmla="*/ 1687315 h 21600"/>
              <a:gd name="T2" fmla="*/ 2186385 w 21600"/>
              <a:gd name="T3" fmla="*/ 1687315 h 21600"/>
              <a:gd name="T4" fmla="*/ 2186385 w 21600"/>
              <a:gd name="T5" fmla="*/ 1687315 h 21600"/>
              <a:gd name="T6" fmla="*/ 2186385 w 21600"/>
              <a:gd name="T7" fmla="*/ 1687315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8271" y="0"/>
                </a:moveTo>
                <a:cubicBezTo>
                  <a:pt x="12793" y="316"/>
                  <a:pt x="7386" y="3184"/>
                  <a:pt x="3203" y="8604"/>
                </a:cubicBezTo>
                <a:cubicBezTo>
                  <a:pt x="1960" y="10215"/>
                  <a:pt x="895" y="11970"/>
                  <a:pt x="0" y="13822"/>
                </a:cubicBezTo>
                <a:lnTo>
                  <a:pt x="6413" y="13850"/>
                </a:lnTo>
                <a:lnTo>
                  <a:pt x="9636" y="21600"/>
                </a:lnTo>
                <a:cubicBezTo>
                  <a:pt x="10083" y="20678"/>
                  <a:pt x="10606" y="19804"/>
                  <a:pt x="11225" y="19001"/>
                </a:cubicBezTo>
                <a:cubicBezTo>
                  <a:pt x="13164" y="16489"/>
                  <a:pt x="15627" y="15072"/>
                  <a:pt x="18157" y="14746"/>
                </a:cubicBezTo>
                <a:lnTo>
                  <a:pt x="21600" y="7252"/>
                </a:lnTo>
                <a:lnTo>
                  <a:pt x="18271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 w="12700">
            <a:solidFill>
              <a:schemeClr val="accent1"/>
            </a:solidFill>
          </a:ln>
        </p:spPr>
        <p:txBody>
          <a:bodyPr lIns="19050" tIns="19050" rIns="19050" bIns="19050" anchor="ctr"/>
          <a:lstStyle/>
          <a:p>
            <a:pPr defTabSz="914217"/>
            <a:endParaRPr lang="en-US">
              <a:solidFill>
                <a:srgbClr val="B3B3B3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Фигура">
            <a:extLst>
              <a:ext uri="{FF2B5EF4-FFF2-40B4-BE49-F238E27FC236}">
                <a16:creationId xmlns:a16="http://schemas.microsoft.com/office/drawing/2014/main" id="{5ECCDC49-9441-355E-5BBC-6B5CA0906DE3}"/>
              </a:ext>
            </a:extLst>
          </p:cNvPr>
          <p:cNvSpPr/>
          <p:nvPr/>
        </p:nvSpPr>
        <p:spPr bwMode="auto">
          <a:xfrm>
            <a:off x="10076885" y="2448440"/>
            <a:ext cx="1423672" cy="2433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6907" y="0"/>
                </a:moveTo>
                <a:lnTo>
                  <a:pt x="11447" y="5826"/>
                </a:lnTo>
                <a:lnTo>
                  <a:pt x="0" y="5795"/>
                </a:lnTo>
                <a:cubicBezTo>
                  <a:pt x="2637" y="8942"/>
                  <a:pt x="2668" y="12639"/>
                  <a:pt x="105" y="15801"/>
                </a:cubicBezTo>
                <a:lnTo>
                  <a:pt x="5730" y="21600"/>
                </a:lnTo>
                <a:lnTo>
                  <a:pt x="17146" y="21467"/>
                </a:lnTo>
                <a:cubicBezTo>
                  <a:pt x="20129" y="18110"/>
                  <a:pt x="21600" y="14414"/>
                  <a:pt x="21560" y="10721"/>
                </a:cubicBezTo>
                <a:cubicBezTo>
                  <a:pt x="21519" y="7028"/>
                  <a:pt x="19968" y="3339"/>
                  <a:pt x="16907" y="0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w="12700" cap="flat">
            <a:solidFill>
              <a:schemeClr val="accent3"/>
            </a:solidFill>
            <a:miter lim="400000"/>
          </a:ln>
          <a:effectLst/>
        </p:spPr>
        <p:txBody>
          <a:bodyPr lIns="19050" tIns="19050" rIns="19050" bIns="19050" anchor="ctr"/>
          <a:lstStyle/>
          <a:p>
            <a:pPr defTabSz="914217">
              <a:defRPr sz="3200">
                <a:solidFill>
                  <a:srgbClr val="FFFFFF"/>
                </a:solidFill>
              </a:defRPr>
            </a:pPr>
            <a:endParaRPr sz="1600" kern="0">
              <a:solidFill>
                <a:srgbClr val="FFFFFF"/>
              </a:solidFill>
              <a:latin typeface="Poppins" pitchFamily="2" charset="77"/>
              <a:ea typeface="Arial"/>
              <a:cs typeface="Poppins" pitchFamily="2" charset="77"/>
              <a:sym typeface="Arial"/>
            </a:endParaRPr>
          </a:p>
        </p:txBody>
      </p:sp>
      <p:sp>
        <p:nvSpPr>
          <p:cNvPr id="8" name="Фигура">
            <a:extLst>
              <a:ext uri="{FF2B5EF4-FFF2-40B4-BE49-F238E27FC236}">
                <a16:creationId xmlns:a16="http://schemas.microsoft.com/office/drawing/2014/main" id="{3816EEBC-B4C9-7FDC-84B4-D63F1B863857}"/>
              </a:ext>
            </a:extLst>
          </p:cNvPr>
          <p:cNvSpPr/>
          <p:nvPr/>
        </p:nvSpPr>
        <p:spPr bwMode="auto">
          <a:xfrm>
            <a:off x="6729115" y="4430519"/>
            <a:ext cx="2112315" cy="1827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58" y="0"/>
                </a:moveTo>
                <a:lnTo>
                  <a:pt x="0" y="7445"/>
                </a:lnTo>
                <a:cubicBezTo>
                  <a:pt x="1020" y="9295"/>
                  <a:pt x="2224" y="11051"/>
                  <a:pt x="3621" y="12666"/>
                </a:cubicBezTo>
                <a:cubicBezTo>
                  <a:pt x="8560" y="18373"/>
                  <a:pt x="14964" y="21347"/>
                  <a:pt x="21434" y="21600"/>
                </a:cubicBezTo>
                <a:lnTo>
                  <a:pt x="17586" y="14126"/>
                </a:lnTo>
                <a:lnTo>
                  <a:pt x="21600" y="6330"/>
                </a:lnTo>
                <a:cubicBezTo>
                  <a:pt x="18454" y="6130"/>
                  <a:pt x="15356" y="4657"/>
                  <a:pt x="12953" y="1879"/>
                </a:cubicBezTo>
                <a:cubicBezTo>
                  <a:pt x="12487" y="1341"/>
                  <a:pt x="12080" y="764"/>
                  <a:pt x="11698" y="171"/>
                </a:cubicBezTo>
                <a:lnTo>
                  <a:pt x="3658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 w="12700" cap="flat">
            <a:solidFill>
              <a:schemeClr val="accent5"/>
            </a:solidFill>
            <a:miter lim="400000"/>
          </a:ln>
          <a:effectLst/>
        </p:spPr>
        <p:txBody>
          <a:bodyPr lIns="19050" tIns="19050" rIns="19050" bIns="19050" anchor="ctr"/>
          <a:lstStyle/>
          <a:p>
            <a:pPr defTabSz="914217">
              <a:defRPr sz="3200">
                <a:solidFill>
                  <a:srgbClr val="FFFFFF"/>
                </a:solidFill>
              </a:defRPr>
            </a:pPr>
            <a:endParaRPr sz="1600" kern="0">
              <a:solidFill>
                <a:srgbClr val="FFFFFF"/>
              </a:solidFill>
              <a:latin typeface="Poppins" pitchFamily="2" charset="77"/>
              <a:ea typeface="Arial"/>
              <a:cs typeface="Poppins" pitchFamily="2" charset="77"/>
              <a:sym typeface="Arial"/>
            </a:endParaRP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7442A1EE-8C57-8CA3-ED82-4C421DF1D487}"/>
              </a:ext>
            </a:extLst>
          </p:cNvPr>
          <p:cNvSpPr/>
          <p:nvPr/>
        </p:nvSpPr>
        <p:spPr>
          <a:xfrm>
            <a:off x="522929" y="5413480"/>
            <a:ext cx="202225" cy="2036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4B14CDA-6404-1D4B-3EC0-E974E4D47D58}"/>
              </a:ext>
            </a:extLst>
          </p:cNvPr>
          <p:cNvSpPr txBox="1">
            <a:spLocks/>
          </p:cNvSpPr>
          <p:nvPr/>
        </p:nvSpPr>
        <p:spPr>
          <a:xfrm>
            <a:off x="861771" y="5615642"/>
            <a:ext cx="6573849" cy="513987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Vasta libreria di moduli open-source</a:t>
            </a:r>
          </a:p>
          <a:p>
            <a:pPr algn="l"/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Ogni MODULO può essere facilmente installato e integrato nelle proprie applicazioni</a:t>
            </a:r>
            <a:endParaRPr lang="en-US" sz="12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A7644DAD-94D1-4C41-8B4D-46469665320D}"/>
              </a:ext>
            </a:extLst>
          </p:cNvPr>
          <p:cNvSpPr txBox="1"/>
          <p:nvPr/>
        </p:nvSpPr>
        <p:spPr>
          <a:xfrm>
            <a:off x="814435" y="5338362"/>
            <a:ext cx="4841733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defTabSz="914217"/>
            <a:r>
              <a:rPr lang="en-US" sz="1600" b="1" dirty="0">
                <a:solidFill>
                  <a:schemeClr val="accent6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Node Package Manager (NPM)</a:t>
            </a:r>
          </a:p>
        </p:txBody>
      </p:sp>
      <p:sp>
        <p:nvSpPr>
          <p:cNvPr id="19" name="Rectangle 24">
            <a:extLst>
              <a:ext uri="{FF2B5EF4-FFF2-40B4-BE49-F238E27FC236}">
                <a16:creationId xmlns:a16="http://schemas.microsoft.com/office/drawing/2014/main" id="{336CB929-E439-1959-C157-F3F6CB447EF2}"/>
              </a:ext>
            </a:extLst>
          </p:cNvPr>
          <p:cNvSpPr/>
          <p:nvPr/>
        </p:nvSpPr>
        <p:spPr>
          <a:xfrm>
            <a:off x="522929" y="4596636"/>
            <a:ext cx="202225" cy="2036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3E77B58-2690-8177-8B74-733A9DE18E46}"/>
              </a:ext>
            </a:extLst>
          </p:cNvPr>
          <p:cNvSpPr txBox="1">
            <a:spLocks/>
          </p:cNvSpPr>
          <p:nvPr/>
        </p:nvSpPr>
        <p:spPr>
          <a:xfrm>
            <a:off x="861771" y="4810383"/>
            <a:ext cx="5910379" cy="477054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Permette di aggiungere facilmente nuovi processi e nodi al sistema per migliorare le performance in ambienti ad alta domanda</a:t>
            </a:r>
            <a:endParaRPr lang="en-US" sz="1200" dirty="0">
              <a:solidFill>
                <a:schemeClr val="bg2"/>
              </a:solidFill>
              <a:latin typeface="Poppins" pitchFamily="2" charset="77"/>
              <a:ea typeface="Lato Light" panose="020F0502020204030203" pitchFamily="34" charset="0"/>
              <a:cs typeface="Poppins" pitchFamily="2" charset="77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01DF3B3C-523E-457E-2859-9C1F988FE576}"/>
              </a:ext>
            </a:extLst>
          </p:cNvPr>
          <p:cNvSpPr txBox="1"/>
          <p:nvPr/>
        </p:nvSpPr>
        <p:spPr>
          <a:xfrm>
            <a:off x="821133" y="4532624"/>
            <a:ext cx="303768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defTabSz="914217"/>
            <a:r>
              <a:rPr lang="en-US" sz="1600" b="1" dirty="0">
                <a:solidFill>
                  <a:schemeClr val="accent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Scalability</a:t>
            </a:r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B674A052-F5F3-6118-5193-51E91342B25F}"/>
              </a:ext>
            </a:extLst>
          </p:cNvPr>
          <p:cNvSpPr/>
          <p:nvPr/>
        </p:nvSpPr>
        <p:spPr>
          <a:xfrm>
            <a:off x="522929" y="3713205"/>
            <a:ext cx="202225" cy="2036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1C6E593C-0064-1B6F-1DBA-B6F4100614BE}"/>
              </a:ext>
            </a:extLst>
          </p:cNvPr>
          <p:cNvSpPr txBox="1">
            <a:spLocks/>
          </p:cNvSpPr>
          <p:nvPr/>
        </p:nvSpPr>
        <p:spPr>
          <a:xfrm>
            <a:off x="864497" y="3971042"/>
            <a:ext cx="5493843" cy="772519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Sfrutta il motore JavaScript V8 di Google (lo stesso di Chrome)</a:t>
            </a:r>
          </a:p>
          <a:p>
            <a:pPr algn="l"/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V8 compila e esegue il codice JS in linguaggio macchina</a:t>
            </a:r>
          </a:p>
          <a:p>
            <a:pPr algn="l"/>
            <a:endParaRPr lang="en-US" sz="12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68313A25-82F2-AB34-DFDB-AF09807E754A}"/>
              </a:ext>
            </a:extLst>
          </p:cNvPr>
          <p:cNvSpPr txBox="1"/>
          <p:nvPr/>
        </p:nvSpPr>
        <p:spPr>
          <a:xfrm>
            <a:off x="836216" y="3655571"/>
            <a:ext cx="455569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defTabSz="914217"/>
            <a:r>
              <a:rPr lang="en-US" sz="1600" b="1" dirty="0">
                <a:solidFill>
                  <a:schemeClr val="accent4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V8 JavaScript Engine</a:t>
            </a:r>
          </a:p>
        </p:txBody>
      </p:sp>
      <p:sp>
        <p:nvSpPr>
          <p:cNvPr id="25" name="Rectangle 34">
            <a:extLst>
              <a:ext uri="{FF2B5EF4-FFF2-40B4-BE49-F238E27FC236}">
                <a16:creationId xmlns:a16="http://schemas.microsoft.com/office/drawing/2014/main" id="{ED3244BF-C0C2-8133-9DBD-899505B44D00}"/>
              </a:ext>
            </a:extLst>
          </p:cNvPr>
          <p:cNvSpPr/>
          <p:nvPr/>
        </p:nvSpPr>
        <p:spPr>
          <a:xfrm>
            <a:off x="513360" y="2779687"/>
            <a:ext cx="202225" cy="203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9FE13EF-3B8A-70F4-517E-DABF07F87517}"/>
              </a:ext>
            </a:extLst>
          </p:cNvPr>
          <p:cNvSpPr txBox="1">
            <a:spLocks/>
          </p:cNvSpPr>
          <p:nvPr/>
        </p:nvSpPr>
        <p:spPr>
          <a:xfrm>
            <a:off x="861771" y="3037312"/>
            <a:ext cx="4140342" cy="477054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Utilizza un solo </a:t>
            </a:r>
            <a:r>
              <a:rPr lang="it-IT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thread</a:t>
            </a:r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per eseguire il codice, senza necessità di creare nuovi </a:t>
            </a:r>
            <a:r>
              <a:rPr lang="it-IT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thread</a:t>
            </a:r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per ogni richiesta</a:t>
            </a:r>
            <a:endParaRPr lang="en-US" sz="12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TextBox 37">
            <a:extLst>
              <a:ext uri="{FF2B5EF4-FFF2-40B4-BE49-F238E27FC236}">
                <a16:creationId xmlns:a16="http://schemas.microsoft.com/office/drawing/2014/main" id="{78D60BBF-3855-182E-10C7-894EB54DA003}"/>
              </a:ext>
            </a:extLst>
          </p:cNvPr>
          <p:cNvSpPr txBox="1"/>
          <p:nvPr/>
        </p:nvSpPr>
        <p:spPr>
          <a:xfrm>
            <a:off x="821133" y="2716339"/>
            <a:ext cx="400766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defTabSz="914217"/>
            <a:r>
              <a:rPr lang="en-US" sz="1600" b="1" dirty="0">
                <a:solidFill>
                  <a:srgbClr val="00B0F0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Single Threaded</a:t>
            </a:r>
          </a:p>
        </p:txBody>
      </p:sp>
      <p:sp>
        <p:nvSpPr>
          <p:cNvPr id="28" name="Rectangle 39">
            <a:extLst>
              <a:ext uri="{FF2B5EF4-FFF2-40B4-BE49-F238E27FC236}">
                <a16:creationId xmlns:a16="http://schemas.microsoft.com/office/drawing/2014/main" id="{7A16DB1F-0A79-3072-D5D2-BB82214A06F2}"/>
              </a:ext>
            </a:extLst>
          </p:cNvPr>
          <p:cNvSpPr/>
          <p:nvPr/>
        </p:nvSpPr>
        <p:spPr>
          <a:xfrm>
            <a:off x="522929" y="1932770"/>
            <a:ext cx="202225" cy="203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9593A70B-0509-F979-2911-975C4D5CFBB3}"/>
              </a:ext>
            </a:extLst>
          </p:cNvPr>
          <p:cNvSpPr txBox="1">
            <a:spLocks/>
          </p:cNvSpPr>
          <p:nvPr/>
        </p:nvSpPr>
        <p:spPr>
          <a:xfrm>
            <a:off x="888578" y="2180394"/>
            <a:ext cx="5423080" cy="477054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 operazioni di input/output (</a:t>
            </a:r>
            <a:r>
              <a:rPr lang="it-IT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read</a:t>
            </a:r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it-IT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write</a:t>
            </a:r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 file, query, richieste HTTP) non bloccano il flusso di esecuzione del programma</a:t>
            </a:r>
          </a:p>
        </p:txBody>
      </p:sp>
      <p:sp>
        <p:nvSpPr>
          <p:cNvPr id="30" name="TextBox 42">
            <a:extLst>
              <a:ext uri="{FF2B5EF4-FFF2-40B4-BE49-F238E27FC236}">
                <a16:creationId xmlns:a16="http://schemas.microsoft.com/office/drawing/2014/main" id="{E89B72AF-2CA3-AAF5-44EF-B3DC0F22423C}"/>
              </a:ext>
            </a:extLst>
          </p:cNvPr>
          <p:cNvSpPr txBox="1"/>
          <p:nvPr/>
        </p:nvSpPr>
        <p:spPr>
          <a:xfrm>
            <a:off x="841442" y="1864923"/>
            <a:ext cx="2266718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defTabSz="914217"/>
            <a:r>
              <a:rPr lang="en-US" sz="1600" b="1">
                <a:solidFill>
                  <a:schemeClr val="accent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NonBlocking I/O</a:t>
            </a:r>
            <a:endParaRPr lang="en-US" sz="1600" b="1" dirty="0">
              <a:solidFill>
                <a:schemeClr val="accent2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31" name="Rectangle 44">
            <a:extLst>
              <a:ext uri="{FF2B5EF4-FFF2-40B4-BE49-F238E27FC236}">
                <a16:creationId xmlns:a16="http://schemas.microsoft.com/office/drawing/2014/main" id="{B8520659-80CF-61E8-9317-58CC9444303A}"/>
              </a:ext>
            </a:extLst>
          </p:cNvPr>
          <p:cNvSpPr/>
          <p:nvPr/>
        </p:nvSpPr>
        <p:spPr>
          <a:xfrm>
            <a:off x="522929" y="1119381"/>
            <a:ext cx="202225" cy="203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D44B43A9-735D-F30F-5D6F-BA9819EE3F88}"/>
              </a:ext>
            </a:extLst>
          </p:cNvPr>
          <p:cNvSpPr txBox="1">
            <a:spLocks/>
          </p:cNvSpPr>
          <p:nvPr/>
        </p:nvSpPr>
        <p:spPr>
          <a:xfrm>
            <a:off x="888578" y="1347555"/>
            <a:ext cx="6015142" cy="513987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</a:t>
            </a:r>
            <a:r>
              <a:rPr lang="en-US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oop</a:t>
            </a:r>
            <a:r>
              <a:rPr lang="en-US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 </a:t>
            </a:r>
            <a:r>
              <a:rPr lang="en-US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eventi</a:t>
            </a:r>
            <a:r>
              <a:rPr lang="en-US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in cui le </a:t>
            </a:r>
            <a:r>
              <a:rPr lang="en-US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richieste</a:t>
            </a:r>
            <a:r>
              <a:rPr lang="en-US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sono</a:t>
            </a:r>
            <a:r>
              <a:rPr lang="en-US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gestate in modo </a:t>
            </a:r>
            <a:r>
              <a:rPr lang="en-US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asincrono</a:t>
            </a:r>
            <a:endParaRPr lang="en-US" sz="12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Il server continua a rispondere a nuove richieste mentre ne elabora altre</a:t>
            </a:r>
            <a:endParaRPr lang="en-US" sz="12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TextBox 47">
            <a:extLst>
              <a:ext uri="{FF2B5EF4-FFF2-40B4-BE49-F238E27FC236}">
                <a16:creationId xmlns:a16="http://schemas.microsoft.com/office/drawing/2014/main" id="{883F75FA-E77B-ABE9-FA2D-8E3E4B3E08D4}"/>
              </a:ext>
            </a:extLst>
          </p:cNvPr>
          <p:cNvSpPr txBox="1"/>
          <p:nvPr/>
        </p:nvSpPr>
        <p:spPr>
          <a:xfrm>
            <a:off x="835982" y="1042375"/>
            <a:ext cx="3301678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defTabSz="914217"/>
            <a:r>
              <a:rPr lang="it-IT" sz="1600" b="1" dirty="0">
                <a:solidFill>
                  <a:schemeClr val="accent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Event </a:t>
            </a:r>
            <a:r>
              <a:rPr lang="it-IT" sz="1600" b="1" dirty="0" err="1">
                <a:solidFill>
                  <a:schemeClr val="accent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Driven</a:t>
            </a:r>
            <a:endParaRPr lang="en-US" sz="1600" b="1" dirty="0">
              <a:solidFill>
                <a:schemeClr val="accent1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F86C0FCC-A01B-B2E0-C134-5749F40D35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79" y="2825694"/>
            <a:ext cx="1455570" cy="1455570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F95FCB8F-EF7C-7BBA-710C-9E51FA8F1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4240" y="1469854"/>
            <a:ext cx="870474" cy="870474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7101DC9C-C323-DC5E-82F5-C6DFFC6B25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6102" y="1477220"/>
            <a:ext cx="1001023" cy="1001023"/>
          </a:xfrm>
          <a:prstGeom prst="rect">
            <a:avLst/>
          </a:prstGeom>
        </p:spPr>
      </p:pic>
      <p:pic>
        <p:nvPicPr>
          <p:cNvPr id="3076" name="Picture 4" descr="Node.js Logo png transparent">
            <a:extLst>
              <a:ext uri="{FF2B5EF4-FFF2-40B4-BE49-F238E27FC236}">
                <a16:creationId xmlns:a16="http://schemas.microsoft.com/office/drawing/2014/main" id="{6236CE72-1343-6A53-164B-AAF25E70F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922" y="3086643"/>
            <a:ext cx="1810059" cy="111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AF79ACAC-1A61-BBCA-134A-AB4BD80C7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72" y="3358088"/>
            <a:ext cx="912507" cy="35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Elemento grafico 44">
            <a:extLst>
              <a:ext uri="{FF2B5EF4-FFF2-40B4-BE49-F238E27FC236}">
                <a16:creationId xmlns:a16="http://schemas.microsoft.com/office/drawing/2014/main" id="{EED7AF96-A6A8-58B7-C151-C9895930E2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44556" y="4745478"/>
            <a:ext cx="969384" cy="969384"/>
          </a:xfrm>
          <a:prstGeom prst="rect">
            <a:avLst/>
          </a:prstGeom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D12F1C1A-0693-C7A3-5E02-C1D4AEA6F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163" y="4868864"/>
            <a:ext cx="1191814" cy="119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4" descr="Rocket outline">
            <a:extLst>
              <a:ext uri="{FF2B5EF4-FFF2-40B4-BE49-F238E27FC236}">
                <a16:creationId xmlns:a16="http://schemas.microsoft.com/office/drawing/2014/main" id="{26FEBA09-2A7F-DCBC-2E72-60C7364A2F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09671" y="3393203"/>
            <a:ext cx="1093873" cy="109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096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8870026A-1E1D-CA1F-4258-E6A7A96BC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51" y="577516"/>
            <a:ext cx="11152469" cy="559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4413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0B4D7356-2B28-8CEA-A92C-D58E27DAD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6227" y="2169245"/>
            <a:ext cx="927898" cy="927898"/>
          </a:xfrm>
          <a:prstGeom prst="rect">
            <a:avLst/>
          </a:prstGeom>
        </p:spPr>
      </p:pic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7A9B735-567A-FA4C-941F-8C3FB2D38A2A}"/>
              </a:ext>
            </a:extLst>
          </p:cNvPr>
          <p:cNvSpPr txBox="1"/>
          <p:nvPr/>
        </p:nvSpPr>
        <p:spPr>
          <a:xfrm>
            <a:off x="328536" y="961506"/>
            <a:ext cx="5239657" cy="5201406"/>
          </a:xfrm>
          <a:prstGeom prst="rect">
            <a:avLst/>
          </a:prstGeom>
          <a:noFill/>
        </p:spPr>
        <p:txBody>
          <a:bodyPr wrap="square" lIns="60943" tIns="30471" rIns="60943" bIns="30471" rtlCol="0" anchor="t">
            <a:spAutoFit/>
          </a:bodyPr>
          <a:lstStyle/>
          <a:p>
            <a:r>
              <a:rPr lang="it-IT" sz="1600" b="1" dirty="0">
                <a:solidFill>
                  <a:schemeClr val="accent1"/>
                </a:solidFill>
                <a:latin typeface="Poppins"/>
                <a:ea typeface="+mn-lt"/>
                <a:cs typeface="+mn-lt"/>
              </a:rPr>
              <a:t>EXPRESS.JS</a:t>
            </a:r>
          </a:p>
          <a:p>
            <a:pPr marL="285750" indent="-285750">
              <a:buFontTx/>
              <a:buChar char="-"/>
            </a:pPr>
            <a:r>
              <a:rPr lang="it-IT" sz="1400" dirty="0">
                <a:solidFill>
                  <a:schemeClr val="bg1"/>
                </a:solidFill>
                <a:latin typeface="Poppins"/>
                <a:ea typeface="+mn-lt"/>
                <a:cs typeface="+mn-lt"/>
                <a:hlinkClick r:id="rId5"/>
              </a:rPr>
              <a:t>https://expressjs.com/</a:t>
            </a:r>
            <a:endParaRPr lang="it-IT" sz="1400" dirty="0">
              <a:solidFill>
                <a:schemeClr val="bg1"/>
              </a:solidFill>
              <a:latin typeface="Poppins"/>
              <a:ea typeface="+mn-lt"/>
              <a:cs typeface="+mn-lt"/>
            </a:endParaRPr>
          </a:p>
          <a:p>
            <a:pPr marL="285750" indent="-285750">
              <a:buFontTx/>
              <a:buChar char="-"/>
            </a:pPr>
            <a:r>
              <a:rPr lang="it-IT" sz="1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Creazione di server HTTP e gestione delle richieste.</a:t>
            </a:r>
          </a:p>
          <a:p>
            <a:pPr marL="285750" indent="-285750">
              <a:buFontTx/>
              <a:buChar char="-"/>
            </a:pPr>
            <a:r>
              <a:rPr lang="it-IT" sz="1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Middleware per elaborare le richieste.</a:t>
            </a:r>
          </a:p>
          <a:p>
            <a:pPr marL="285750" indent="-285750">
              <a:buFontTx/>
              <a:buChar char="-"/>
            </a:pPr>
            <a:r>
              <a:rPr lang="it-IT" sz="1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Routing dinamico e gestione di API </a:t>
            </a:r>
            <a:r>
              <a:rPr lang="it-IT" sz="1400" dirty="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RESTful</a:t>
            </a:r>
            <a:r>
              <a:rPr lang="it-IT" sz="1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it-IT" sz="1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Passaggio Parametri</a:t>
            </a:r>
          </a:p>
          <a:p>
            <a:endParaRPr lang="it-IT" sz="1600" b="1" i="1" dirty="0">
              <a:solidFill>
                <a:schemeClr val="accent4"/>
              </a:solidFill>
              <a:latin typeface="Poppins"/>
              <a:ea typeface="+mn-lt"/>
              <a:cs typeface="+mn-lt"/>
            </a:endParaRPr>
          </a:p>
          <a:p>
            <a:r>
              <a:rPr lang="it-IT" sz="1600" b="1" dirty="0">
                <a:solidFill>
                  <a:schemeClr val="accent2"/>
                </a:solidFill>
                <a:latin typeface="Poppins" pitchFamily="2" charset="77"/>
                <a:ea typeface="+mn-lt"/>
                <a:cs typeface="Poppins" pitchFamily="2" charset="77"/>
              </a:rPr>
              <a:t>METODI</a:t>
            </a:r>
            <a:endParaRPr lang="en-US" sz="1600" dirty="0">
              <a:solidFill>
                <a:schemeClr val="accent2"/>
              </a:solidFill>
              <a:latin typeface="Poppins" pitchFamily="2" charset="77"/>
              <a:ea typeface="+mn-lt"/>
              <a:cs typeface="Poppins" pitchFamily="2" charset="77"/>
            </a:endParaRPr>
          </a:p>
          <a:p>
            <a:pPr marL="285750" indent="-285750">
              <a:buFontTx/>
              <a:buChar char="-"/>
            </a:pPr>
            <a:r>
              <a:rPr lang="it-IT" sz="1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GET, POST, PUT, DELETE, PATCH</a:t>
            </a:r>
          </a:p>
          <a:p>
            <a:endParaRPr lang="it-IT" sz="1400" dirty="0">
              <a:solidFill>
                <a:schemeClr val="bg1"/>
              </a:solidFill>
              <a:latin typeface="Poppins"/>
              <a:ea typeface="+mn-lt"/>
              <a:cs typeface="+mn-lt"/>
            </a:endParaRPr>
          </a:p>
          <a:p>
            <a:r>
              <a:rPr lang="it-IT" sz="1600" b="1" dirty="0">
                <a:solidFill>
                  <a:schemeClr val="accent3"/>
                </a:solidFill>
                <a:latin typeface="Poppins"/>
                <a:ea typeface="+mn-lt"/>
                <a:cs typeface="+mn-lt"/>
              </a:rPr>
              <a:t>MIDDLEWARE</a:t>
            </a:r>
            <a:endParaRPr lang="it-IT" sz="1600" b="1" dirty="0">
              <a:solidFill>
                <a:schemeClr val="accent3"/>
              </a:solidFill>
              <a:latin typeface="Poppins"/>
              <a:ea typeface="Roboto Light"/>
              <a:cs typeface="Roboto Light"/>
            </a:endParaRPr>
          </a:p>
          <a:p>
            <a:pPr marL="285750" indent="-285750">
              <a:buFontTx/>
              <a:buChar char="-"/>
            </a:pPr>
            <a:r>
              <a:rPr lang="it-IT" sz="1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funzioni che elaborano le richieste HTTP prima che vengano gestite dalla </a:t>
            </a:r>
            <a:r>
              <a:rPr lang="it-IT" sz="1400" dirty="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route</a:t>
            </a:r>
            <a:endParaRPr lang="it-IT" sz="1400" dirty="0">
              <a:solidFill>
                <a:schemeClr val="bg1"/>
              </a:solidFill>
              <a:latin typeface="Poppins"/>
              <a:ea typeface="+mn-lt"/>
              <a:cs typeface="+mn-lt"/>
            </a:endParaRPr>
          </a:p>
          <a:p>
            <a:pPr marL="285750" indent="-285750">
              <a:buFontTx/>
              <a:buChar char="-"/>
            </a:pPr>
            <a:r>
              <a:rPr lang="it-IT" sz="1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utilizzati per aggiungere funzionalità come </a:t>
            </a:r>
            <a:r>
              <a:rPr lang="it-IT" sz="1400" dirty="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logging</a:t>
            </a:r>
            <a:r>
              <a:rPr lang="it-IT" sz="1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, gestione errori o autenticazione</a:t>
            </a:r>
          </a:p>
          <a:p>
            <a:endParaRPr lang="it-IT" sz="1400" dirty="0">
              <a:solidFill>
                <a:schemeClr val="bg1"/>
              </a:solidFill>
              <a:latin typeface="Poppins"/>
              <a:ea typeface="+mn-lt"/>
              <a:cs typeface="+mn-lt"/>
            </a:endParaRPr>
          </a:p>
          <a:p>
            <a:r>
              <a:rPr lang="it-IT" sz="1600" b="1" dirty="0">
                <a:solidFill>
                  <a:schemeClr val="accent4"/>
                </a:solidFill>
                <a:latin typeface="Poppins"/>
                <a:ea typeface="+mn-lt"/>
                <a:cs typeface="+mn-lt"/>
              </a:rPr>
              <a:t>AUTENTICAZIONE</a:t>
            </a:r>
          </a:p>
          <a:p>
            <a:pPr marL="285750" indent="-285750">
              <a:buFontTx/>
              <a:buChar char="-"/>
            </a:pPr>
            <a:r>
              <a:rPr lang="it-IT" sz="1400" dirty="0">
                <a:solidFill>
                  <a:schemeClr val="bg1"/>
                </a:solidFill>
                <a:latin typeface="Poppins"/>
                <a:ea typeface="+mn-lt"/>
                <a:cs typeface="+mn-lt"/>
                <a:hlinkClick r:id="rId6"/>
              </a:rPr>
              <a:t>https://www.npmjs.com/package/jsonwebtoken</a:t>
            </a:r>
            <a:endParaRPr lang="it-IT" sz="1400" dirty="0">
              <a:solidFill>
                <a:schemeClr val="bg1"/>
              </a:solidFill>
              <a:latin typeface="Poppins"/>
              <a:ea typeface="+mn-lt"/>
              <a:cs typeface="+mn-lt"/>
            </a:endParaRPr>
          </a:p>
          <a:p>
            <a:pPr marL="285750" indent="-285750">
              <a:buFontTx/>
              <a:buChar char="-"/>
            </a:pPr>
            <a:r>
              <a:rPr lang="it-IT" sz="1400" dirty="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Expiration</a:t>
            </a:r>
            <a:endParaRPr lang="it-IT" sz="1400" dirty="0">
              <a:solidFill>
                <a:schemeClr val="bg1"/>
              </a:solidFill>
              <a:latin typeface="Poppins"/>
              <a:ea typeface="+mn-lt"/>
              <a:cs typeface="+mn-lt"/>
            </a:endParaRPr>
          </a:p>
          <a:p>
            <a:pPr marL="285750" indent="-285750">
              <a:buFontTx/>
              <a:buChar char="-"/>
            </a:pPr>
            <a:r>
              <a:rPr lang="it-IT" sz="1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Firma</a:t>
            </a:r>
          </a:p>
          <a:p>
            <a:pPr marL="285750" indent="-285750">
              <a:buFontTx/>
              <a:buChar char="-"/>
            </a:pPr>
            <a:endParaRPr lang="it-IT" sz="1400" dirty="0">
              <a:solidFill>
                <a:schemeClr val="bg1"/>
              </a:solidFill>
              <a:latin typeface="Poppins"/>
              <a:ea typeface="+mn-lt"/>
              <a:cs typeface="+mn-lt"/>
            </a:endParaRPr>
          </a:p>
          <a:p>
            <a:endParaRPr lang="it-IT" sz="1400" b="1" dirty="0">
              <a:solidFill>
                <a:schemeClr val="accent3"/>
              </a:solidFill>
              <a:latin typeface="Poppins Light"/>
              <a:ea typeface="+mn-lt"/>
              <a:cs typeface="+mn-lt"/>
            </a:endParaRPr>
          </a:p>
          <a:p>
            <a:endParaRPr lang="it-IT" sz="1600" b="1" i="1" dirty="0">
              <a:solidFill>
                <a:schemeClr val="accent2"/>
              </a:solidFill>
              <a:latin typeface="Poppins"/>
              <a:ea typeface="+mn-lt"/>
              <a:cs typeface="+mn-lt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CD3BC549-C0AF-B4DB-D992-D1054AD1E52A}"/>
              </a:ext>
            </a:extLst>
          </p:cNvPr>
          <p:cNvGrpSpPr/>
          <p:nvPr/>
        </p:nvGrpSpPr>
        <p:grpSpPr>
          <a:xfrm>
            <a:off x="8623127" y="308116"/>
            <a:ext cx="2074379" cy="2074378"/>
            <a:chOff x="5595855" y="273112"/>
            <a:chExt cx="2074649" cy="2074648"/>
          </a:xfrm>
        </p:grpSpPr>
        <p:sp>
          <p:nvSpPr>
            <p:cNvPr id="6" name="Freeform 2">
              <a:extLst>
                <a:ext uri="{FF2B5EF4-FFF2-40B4-BE49-F238E27FC236}">
                  <a16:creationId xmlns:a16="http://schemas.microsoft.com/office/drawing/2014/main" id="{5A4AC6D1-58B5-F59F-BB39-78D5BFB4D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5855" y="273112"/>
              <a:ext cx="2074649" cy="2074648"/>
            </a:xfrm>
            <a:custGeom>
              <a:avLst/>
              <a:gdLst>
                <a:gd name="T0" fmla="*/ 1800 w 4101"/>
                <a:gd name="T1" fmla="*/ 3962 h 4100"/>
                <a:gd name="T2" fmla="*/ 137 w 4101"/>
                <a:gd name="T3" fmla="*/ 2299 h 4100"/>
                <a:gd name="T4" fmla="*/ 137 w 4101"/>
                <a:gd name="T5" fmla="*/ 2299 h 4100"/>
                <a:gd name="T6" fmla="*/ 137 w 4101"/>
                <a:gd name="T7" fmla="*/ 1800 h 4100"/>
                <a:gd name="T8" fmla="*/ 1800 w 4101"/>
                <a:gd name="T9" fmla="*/ 137 h 4100"/>
                <a:gd name="T10" fmla="*/ 1800 w 4101"/>
                <a:gd name="T11" fmla="*/ 137 h 4100"/>
                <a:gd name="T12" fmla="*/ 2299 w 4101"/>
                <a:gd name="T13" fmla="*/ 137 h 4100"/>
                <a:gd name="T14" fmla="*/ 3963 w 4101"/>
                <a:gd name="T15" fmla="*/ 1800 h 4100"/>
                <a:gd name="T16" fmla="*/ 3963 w 4101"/>
                <a:gd name="T17" fmla="*/ 1800 h 4100"/>
                <a:gd name="T18" fmla="*/ 3963 w 4101"/>
                <a:gd name="T19" fmla="*/ 2299 h 4100"/>
                <a:gd name="T20" fmla="*/ 2299 w 4101"/>
                <a:gd name="T21" fmla="*/ 3962 h 4100"/>
                <a:gd name="T22" fmla="*/ 2299 w 4101"/>
                <a:gd name="T23" fmla="*/ 3962 h 4100"/>
                <a:gd name="T24" fmla="*/ 1800 w 4101"/>
                <a:gd name="T25" fmla="*/ 3962 h 4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01" h="4100">
                  <a:moveTo>
                    <a:pt x="1800" y="3962"/>
                  </a:moveTo>
                  <a:lnTo>
                    <a:pt x="137" y="2299"/>
                  </a:lnTo>
                  <a:lnTo>
                    <a:pt x="137" y="2299"/>
                  </a:lnTo>
                  <a:cubicBezTo>
                    <a:pt x="0" y="2162"/>
                    <a:pt x="0" y="1937"/>
                    <a:pt x="137" y="1800"/>
                  </a:cubicBezTo>
                  <a:lnTo>
                    <a:pt x="1800" y="137"/>
                  </a:lnTo>
                  <a:lnTo>
                    <a:pt x="1800" y="137"/>
                  </a:lnTo>
                  <a:cubicBezTo>
                    <a:pt x="1937" y="0"/>
                    <a:pt x="2162" y="0"/>
                    <a:pt x="2299" y="137"/>
                  </a:cubicBezTo>
                  <a:lnTo>
                    <a:pt x="3963" y="1800"/>
                  </a:lnTo>
                  <a:lnTo>
                    <a:pt x="3963" y="1800"/>
                  </a:lnTo>
                  <a:cubicBezTo>
                    <a:pt x="4100" y="1937"/>
                    <a:pt x="4100" y="2162"/>
                    <a:pt x="3963" y="2299"/>
                  </a:cubicBezTo>
                  <a:lnTo>
                    <a:pt x="2299" y="3962"/>
                  </a:lnTo>
                  <a:lnTo>
                    <a:pt x="2299" y="3962"/>
                  </a:lnTo>
                  <a:cubicBezTo>
                    <a:pt x="2162" y="4099"/>
                    <a:pt x="1937" y="4099"/>
                    <a:pt x="1800" y="3962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</a:ln>
            <a:effectLst/>
          </p:spPr>
          <p:txBody>
            <a:bodyPr wrap="none" anchor="ctr"/>
            <a:lstStyle/>
            <a:p>
              <a:pPr>
                <a:buClrTx/>
                <a:defRPr/>
              </a:pPr>
              <a:endParaRPr lang="en-US">
                <a:solidFill>
                  <a:srgbClr val="424242"/>
                </a:solidFill>
                <a:latin typeface="Poppins" pitchFamily="2" charset="77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DFCE066-6B5B-7673-EE5F-B21BE5226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964" y="402061"/>
              <a:ext cx="818072" cy="818073"/>
            </a:xfrm>
            <a:custGeom>
              <a:avLst/>
              <a:gdLst>
                <a:gd name="T0" fmla="*/ 940 w 941"/>
                <a:gd name="T1" fmla="*/ 470 h 939"/>
                <a:gd name="T2" fmla="*/ 940 w 941"/>
                <a:gd name="T3" fmla="*/ 470 h 939"/>
                <a:gd name="T4" fmla="*/ 470 w 941"/>
                <a:gd name="T5" fmla="*/ 938 h 939"/>
                <a:gd name="T6" fmla="*/ 470 w 941"/>
                <a:gd name="T7" fmla="*/ 938 h 939"/>
                <a:gd name="T8" fmla="*/ 0 w 941"/>
                <a:gd name="T9" fmla="*/ 470 h 939"/>
                <a:gd name="T10" fmla="*/ 0 w 941"/>
                <a:gd name="T11" fmla="*/ 470 h 939"/>
                <a:gd name="T12" fmla="*/ 470 w 941"/>
                <a:gd name="T13" fmla="*/ 0 h 939"/>
                <a:gd name="T14" fmla="*/ 470 w 941"/>
                <a:gd name="T15" fmla="*/ 0 h 939"/>
                <a:gd name="T16" fmla="*/ 940 w 941"/>
                <a:gd name="T17" fmla="*/ 470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939">
                  <a:moveTo>
                    <a:pt x="940" y="470"/>
                  </a:moveTo>
                  <a:lnTo>
                    <a:pt x="940" y="470"/>
                  </a:lnTo>
                  <a:cubicBezTo>
                    <a:pt x="940" y="729"/>
                    <a:pt x="729" y="938"/>
                    <a:pt x="470" y="938"/>
                  </a:cubicBezTo>
                  <a:lnTo>
                    <a:pt x="470" y="938"/>
                  </a:lnTo>
                  <a:cubicBezTo>
                    <a:pt x="211" y="938"/>
                    <a:pt x="0" y="729"/>
                    <a:pt x="0" y="470"/>
                  </a:cubicBezTo>
                  <a:lnTo>
                    <a:pt x="0" y="470"/>
                  </a:lnTo>
                  <a:cubicBezTo>
                    <a:pt x="0" y="210"/>
                    <a:pt x="211" y="0"/>
                    <a:pt x="470" y="0"/>
                  </a:cubicBezTo>
                  <a:lnTo>
                    <a:pt x="470" y="0"/>
                  </a:lnTo>
                  <a:cubicBezTo>
                    <a:pt x="729" y="0"/>
                    <a:pt x="940" y="210"/>
                    <a:pt x="940" y="470"/>
                  </a:cubicBezTo>
                </a:path>
              </a:pathLst>
            </a:custGeom>
            <a:solidFill>
              <a:schemeClr val="accent1"/>
            </a:solidFill>
            <a:ln w="38100">
              <a:solidFill>
                <a:schemeClr val="tx1">
                  <a:lumMod val="50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buClrTx/>
                <a:defRPr/>
              </a:pPr>
              <a:endParaRPr lang="en-US">
                <a:solidFill>
                  <a:srgbClr val="424242"/>
                </a:solidFill>
                <a:latin typeface="Poppins" pitchFamily="2" charset="77"/>
              </a:endParaRP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45CBB2A4-D62E-26CC-98BB-043AB468075F}"/>
              </a:ext>
            </a:extLst>
          </p:cNvPr>
          <p:cNvGrpSpPr/>
          <p:nvPr/>
        </p:nvGrpSpPr>
        <p:grpSpPr>
          <a:xfrm>
            <a:off x="7155582" y="1609090"/>
            <a:ext cx="2074379" cy="2074378"/>
            <a:chOff x="5595855" y="273112"/>
            <a:chExt cx="2074649" cy="2074648"/>
          </a:xfrm>
        </p:grpSpPr>
        <p:sp>
          <p:nvSpPr>
            <p:cNvPr id="12" name="Freeform 2">
              <a:extLst>
                <a:ext uri="{FF2B5EF4-FFF2-40B4-BE49-F238E27FC236}">
                  <a16:creationId xmlns:a16="http://schemas.microsoft.com/office/drawing/2014/main" id="{2FF5E7F6-7DD7-942E-78EB-9635670CF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5855" y="273112"/>
              <a:ext cx="2074649" cy="2074648"/>
            </a:xfrm>
            <a:custGeom>
              <a:avLst/>
              <a:gdLst>
                <a:gd name="T0" fmla="*/ 1800 w 4101"/>
                <a:gd name="T1" fmla="*/ 3962 h 4100"/>
                <a:gd name="T2" fmla="*/ 137 w 4101"/>
                <a:gd name="T3" fmla="*/ 2299 h 4100"/>
                <a:gd name="T4" fmla="*/ 137 w 4101"/>
                <a:gd name="T5" fmla="*/ 2299 h 4100"/>
                <a:gd name="T6" fmla="*/ 137 w 4101"/>
                <a:gd name="T7" fmla="*/ 1800 h 4100"/>
                <a:gd name="T8" fmla="*/ 1800 w 4101"/>
                <a:gd name="T9" fmla="*/ 137 h 4100"/>
                <a:gd name="T10" fmla="*/ 1800 w 4101"/>
                <a:gd name="T11" fmla="*/ 137 h 4100"/>
                <a:gd name="T12" fmla="*/ 2299 w 4101"/>
                <a:gd name="T13" fmla="*/ 137 h 4100"/>
                <a:gd name="T14" fmla="*/ 3963 w 4101"/>
                <a:gd name="T15" fmla="*/ 1800 h 4100"/>
                <a:gd name="T16" fmla="*/ 3963 w 4101"/>
                <a:gd name="T17" fmla="*/ 1800 h 4100"/>
                <a:gd name="T18" fmla="*/ 3963 w 4101"/>
                <a:gd name="T19" fmla="*/ 2299 h 4100"/>
                <a:gd name="T20" fmla="*/ 2299 w 4101"/>
                <a:gd name="T21" fmla="*/ 3962 h 4100"/>
                <a:gd name="T22" fmla="*/ 2299 w 4101"/>
                <a:gd name="T23" fmla="*/ 3962 h 4100"/>
                <a:gd name="T24" fmla="*/ 1800 w 4101"/>
                <a:gd name="T25" fmla="*/ 3962 h 4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01" h="4100">
                  <a:moveTo>
                    <a:pt x="1800" y="3962"/>
                  </a:moveTo>
                  <a:lnTo>
                    <a:pt x="137" y="2299"/>
                  </a:lnTo>
                  <a:lnTo>
                    <a:pt x="137" y="2299"/>
                  </a:lnTo>
                  <a:cubicBezTo>
                    <a:pt x="0" y="2162"/>
                    <a:pt x="0" y="1937"/>
                    <a:pt x="137" y="1800"/>
                  </a:cubicBezTo>
                  <a:lnTo>
                    <a:pt x="1800" y="137"/>
                  </a:lnTo>
                  <a:lnTo>
                    <a:pt x="1800" y="137"/>
                  </a:lnTo>
                  <a:cubicBezTo>
                    <a:pt x="1937" y="0"/>
                    <a:pt x="2162" y="0"/>
                    <a:pt x="2299" y="137"/>
                  </a:cubicBezTo>
                  <a:lnTo>
                    <a:pt x="3963" y="1800"/>
                  </a:lnTo>
                  <a:lnTo>
                    <a:pt x="3963" y="1800"/>
                  </a:lnTo>
                  <a:cubicBezTo>
                    <a:pt x="4100" y="1937"/>
                    <a:pt x="4100" y="2162"/>
                    <a:pt x="3963" y="2299"/>
                  </a:cubicBezTo>
                  <a:lnTo>
                    <a:pt x="2299" y="3962"/>
                  </a:lnTo>
                  <a:lnTo>
                    <a:pt x="2299" y="3962"/>
                  </a:lnTo>
                  <a:cubicBezTo>
                    <a:pt x="2162" y="4099"/>
                    <a:pt x="1937" y="4099"/>
                    <a:pt x="1800" y="3962"/>
                  </a:cubicBezTo>
                </a:path>
              </a:pathLst>
            </a:custGeom>
            <a:noFill/>
            <a:ln w="12700">
              <a:solidFill>
                <a:schemeClr val="accent2"/>
              </a:solidFill>
            </a:ln>
            <a:effectLst/>
          </p:spPr>
          <p:txBody>
            <a:bodyPr wrap="none" anchor="ctr"/>
            <a:lstStyle/>
            <a:p>
              <a:pPr>
                <a:buClrTx/>
                <a:defRPr/>
              </a:pPr>
              <a:endParaRPr lang="en-US" dirty="0">
                <a:solidFill>
                  <a:srgbClr val="424242"/>
                </a:solidFill>
                <a:latin typeface="Poppins" pitchFamily="2" charset="77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F953D971-EAA5-FA65-88BF-E2596ECEA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964" y="402061"/>
              <a:ext cx="818072" cy="818073"/>
            </a:xfrm>
            <a:custGeom>
              <a:avLst/>
              <a:gdLst>
                <a:gd name="T0" fmla="*/ 940 w 941"/>
                <a:gd name="T1" fmla="*/ 470 h 939"/>
                <a:gd name="T2" fmla="*/ 940 w 941"/>
                <a:gd name="T3" fmla="*/ 470 h 939"/>
                <a:gd name="T4" fmla="*/ 470 w 941"/>
                <a:gd name="T5" fmla="*/ 938 h 939"/>
                <a:gd name="T6" fmla="*/ 470 w 941"/>
                <a:gd name="T7" fmla="*/ 938 h 939"/>
                <a:gd name="T8" fmla="*/ 0 w 941"/>
                <a:gd name="T9" fmla="*/ 470 h 939"/>
                <a:gd name="T10" fmla="*/ 0 w 941"/>
                <a:gd name="T11" fmla="*/ 470 h 939"/>
                <a:gd name="T12" fmla="*/ 470 w 941"/>
                <a:gd name="T13" fmla="*/ 0 h 939"/>
                <a:gd name="T14" fmla="*/ 470 w 941"/>
                <a:gd name="T15" fmla="*/ 0 h 939"/>
                <a:gd name="T16" fmla="*/ 940 w 941"/>
                <a:gd name="T17" fmla="*/ 470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939">
                  <a:moveTo>
                    <a:pt x="940" y="470"/>
                  </a:moveTo>
                  <a:lnTo>
                    <a:pt x="940" y="470"/>
                  </a:lnTo>
                  <a:cubicBezTo>
                    <a:pt x="940" y="729"/>
                    <a:pt x="729" y="938"/>
                    <a:pt x="470" y="938"/>
                  </a:cubicBezTo>
                  <a:lnTo>
                    <a:pt x="470" y="938"/>
                  </a:lnTo>
                  <a:cubicBezTo>
                    <a:pt x="211" y="938"/>
                    <a:pt x="0" y="729"/>
                    <a:pt x="0" y="470"/>
                  </a:cubicBezTo>
                  <a:lnTo>
                    <a:pt x="0" y="470"/>
                  </a:lnTo>
                  <a:cubicBezTo>
                    <a:pt x="0" y="210"/>
                    <a:pt x="211" y="0"/>
                    <a:pt x="470" y="0"/>
                  </a:cubicBezTo>
                  <a:lnTo>
                    <a:pt x="470" y="0"/>
                  </a:lnTo>
                  <a:cubicBezTo>
                    <a:pt x="729" y="0"/>
                    <a:pt x="940" y="210"/>
                    <a:pt x="940" y="470"/>
                  </a:cubicBezTo>
                </a:path>
              </a:pathLst>
            </a:custGeom>
            <a:solidFill>
              <a:schemeClr val="accent2"/>
            </a:solidFill>
            <a:ln w="38100">
              <a:solidFill>
                <a:schemeClr val="tx1">
                  <a:lumMod val="50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buClrTx/>
                <a:defRPr/>
              </a:pPr>
              <a:endParaRPr lang="en-US">
                <a:solidFill>
                  <a:srgbClr val="424242"/>
                </a:solidFill>
                <a:latin typeface="Poppins" pitchFamily="2" charset="77"/>
              </a:endParaRPr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8EA5A7DE-9BAA-467B-6F3D-499BDDD66781}"/>
              </a:ext>
            </a:extLst>
          </p:cNvPr>
          <p:cNvGrpSpPr/>
          <p:nvPr/>
        </p:nvGrpSpPr>
        <p:grpSpPr>
          <a:xfrm>
            <a:off x="10078396" y="1609090"/>
            <a:ext cx="2074379" cy="2074378"/>
            <a:chOff x="5595855" y="273112"/>
            <a:chExt cx="2074649" cy="2074648"/>
          </a:xfrm>
        </p:grpSpPr>
        <p:sp>
          <p:nvSpPr>
            <p:cNvPr id="24" name="Freeform 2">
              <a:extLst>
                <a:ext uri="{FF2B5EF4-FFF2-40B4-BE49-F238E27FC236}">
                  <a16:creationId xmlns:a16="http://schemas.microsoft.com/office/drawing/2014/main" id="{51A860E0-6E04-2A27-722A-A6EC51E11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5855" y="273112"/>
              <a:ext cx="2074649" cy="2074648"/>
            </a:xfrm>
            <a:custGeom>
              <a:avLst/>
              <a:gdLst>
                <a:gd name="T0" fmla="*/ 1800 w 4101"/>
                <a:gd name="T1" fmla="*/ 3962 h 4100"/>
                <a:gd name="T2" fmla="*/ 137 w 4101"/>
                <a:gd name="T3" fmla="*/ 2299 h 4100"/>
                <a:gd name="T4" fmla="*/ 137 w 4101"/>
                <a:gd name="T5" fmla="*/ 2299 h 4100"/>
                <a:gd name="T6" fmla="*/ 137 w 4101"/>
                <a:gd name="T7" fmla="*/ 1800 h 4100"/>
                <a:gd name="T8" fmla="*/ 1800 w 4101"/>
                <a:gd name="T9" fmla="*/ 137 h 4100"/>
                <a:gd name="T10" fmla="*/ 1800 w 4101"/>
                <a:gd name="T11" fmla="*/ 137 h 4100"/>
                <a:gd name="T12" fmla="*/ 2299 w 4101"/>
                <a:gd name="T13" fmla="*/ 137 h 4100"/>
                <a:gd name="T14" fmla="*/ 3963 w 4101"/>
                <a:gd name="T15" fmla="*/ 1800 h 4100"/>
                <a:gd name="T16" fmla="*/ 3963 w 4101"/>
                <a:gd name="T17" fmla="*/ 1800 h 4100"/>
                <a:gd name="T18" fmla="*/ 3963 w 4101"/>
                <a:gd name="T19" fmla="*/ 2299 h 4100"/>
                <a:gd name="T20" fmla="*/ 2299 w 4101"/>
                <a:gd name="T21" fmla="*/ 3962 h 4100"/>
                <a:gd name="T22" fmla="*/ 2299 w 4101"/>
                <a:gd name="T23" fmla="*/ 3962 h 4100"/>
                <a:gd name="T24" fmla="*/ 1800 w 4101"/>
                <a:gd name="T25" fmla="*/ 3962 h 4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01" h="4100">
                  <a:moveTo>
                    <a:pt x="1800" y="3962"/>
                  </a:moveTo>
                  <a:lnTo>
                    <a:pt x="137" y="2299"/>
                  </a:lnTo>
                  <a:lnTo>
                    <a:pt x="137" y="2299"/>
                  </a:lnTo>
                  <a:cubicBezTo>
                    <a:pt x="0" y="2162"/>
                    <a:pt x="0" y="1937"/>
                    <a:pt x="137" y="1800"/>
                  </a:cubicBezTo>
                  <a:lnTo>
                    <a:pt x="1800" y="137"/>
                  </a:lnTo>
                  <a:lnTo>
                    <a:pt x="1800" y="137"/>
                  </a:lnTo>
                  <a:cubicBezTo>
                    <a:pt x="1937" y="0"/>
                    <a:pt x="2162" y="0"/>
                    <a:pt x="2299" y="137"/>
                  </a:cubicBezTo>
                  <a:lnTo>
                    <a:pt x="3963" y="1800"/>
                  </a:lnTo>
                  <a:lnTo>
                    <a:pt x="3963" y="1800"/>
                  </a:lnTo>
                  <a:cubicBezTo>
                    <a:pt x="4100" y="1937"/>
                    <a:pt x="4100" y="2162"/>
                    <a:pt x="3963" y="2299"/>
                  </a:cubicBezTo>
                  <a:lnTo>
                    <a:pt x="2299" y="3962"/>
                  </a:lnTo>
                  <a:lnTo>
                    <a:pt x="2299" y="3962"/>
                  </a:lnTo>
                  <a:cubicBezTo>
                    <a:pt x="2162" y="4099"/>
                    <a:pt x="1937" y="4099"/>
                    <a:pt x="1800" y="3962"/>
                  </a:cubicBezTo>
                </a:path>
              </a:pathLst>
            </a:custGeom>
            <a:noFill/>
            <a:ln w="12700">
              <a:solidFill>
                <a:schemeClr val="accent3"/>
              </a:solidFill>
            </a:ln>
            <a:effectLst/>
          </p:spPr>
          <p:txBody>
            <a:bodyPr wrap="none" anchor="ctr"/>
            <a:lstStyle/>
            <a:p>
              <a:pPr>
                <a:buClrTx/>
                <a:defRPr/>
              </a:pPr>
              <a:endParaRPr lang="en-US" dirty="0">
                <a:solidFill>
                  <a:srgbClr val="424242"/>
                </a:solidFill>
                <a:latin typeface="Poppins" pitchFamily="2" charset="77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413510C-6B29-CE83-732C-93BB18FC6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964" y="402061"/>
              <a:ext cx="818072" cy="818073"/>
            </a:xfrm>
            <a:custGeom>
              <a:avLst/>
              <a:gdLst>
                <a:gd name="T0" fmla="*/ 940 w 941"/>
                <a:gd name="T1" fmla="*/ 470 h 939"/>
                <a:gd name="T2" fmla="*/ 940 w 941"/>
                <a:gd name="T3" fmla="*/ 470 h 939"/>
                <a:gd name="T4" fmla="*/ 470 w 941"/>
                <a:gd name="T5" fmla="*/ 938 h 939"/>
                <a:gd name="T6" fmla="*/ 470 w 941"/>
                <a:gd name="T7" fmla="*/ 938 h 939"/>
                <a:gd name="T8" fmla="*/ 0 w 941"/>
                <a:gd name="T9" fmla="*/ 470 h 939"/>
                <a:gd name="T10" fmla="*/ 0 w 941"/>
                <a:gd name="T11" fmla="*/ 470 h 939"/>
                <a:gd name="T12" fmla="*/ 470 w 941"/>
                <a:gd name="T13" fmla="*/ 0 h 939"/>
                <a:gd name="T14" fmla="*/ 470 w 941"/>
                <a:gd name="T15" fmla="*/ 0 h 939"/>
                <a:gd name="T16" fmla="*/ 940 w 941"/>
                <a:gd name="T17" fmla="*/ 470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939">
                  <a:moveTo>
                    <a:pt x="940" y="470"/>
                  </a:moveTo>
                  <a:lnTo>
                    <a:pt x="940" y="470"/>
                  </a:lnTo>
                  <a:cubicBezTo>
                    <a:pt x="940" y="729"/>
                    <a:pt x="729" y="938"/>
                    <a:pt x="470" y="938"/>
                  </a:cubicBezTo>
                  <a:lnTo>
                    <a:pt x="470" y="938"/>
                  </a:lnTo>
                  <a:cubicBezTo>
                    <a:pt x="211" y="938"/>
                    <a:pt x="0" y="729"/>
                    <a:pt x="0" y="470"/>
                  </a:cubicBezTo>
                  <a:lnTo>
                    <a:pt x="0" y="470"/>
                  </a:lnTo>
                  <a:cubicBezTo>
                    <a:pt x="0" y="210"/>
                    <a:pt x="211" y="0"/>
                    <a:pt x="470" y="0"/>
                  </a:cubicBezTo>
                  <a:lnTo>
                    <a:pt x="470" y="0"/>
                  </a:lnTo>
                  <a:cubicBezTo>
                    <a:pt x="729" y="0"/>
                    <a:pt x="940" y="210"/>
                    <a:pt x="940" y="470"/>
                  </a:cubicBezTo>
                </a:path>
              </a:pathLst>
            </a:custGeom>
            <a:solidFill>
              <a:schemeClr val="accent3"/>
            </a:solidFill>
            <a:ln w="38100">
              <a:solidFill>
                <a:schemeClr val="tx1">
                  <a:lumMod val="50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buClrTx/>
                <a:defRPr/>
              </a:pPr>
              <a:endParaRPr lang="en-US">
                <a:solidFill>
                  <a:srgbClr val="424242"/>
                </a:solidFill>
                <a:latin typeface="Poppins" pitchFamily="2" charset="77"/>
              </a:endParaRPr>
            </a:p>
          </p:txBody>
        </p:sp>
      </p:grpSp>
      <p:sp>
        <p:nvSpPr>
          <p:cNvPr id="25" name="Titolo 1">
            <a:extLst>
              <a:ext uri="{FF2B5EF4-FFF2-40B4-BE49-F238E27FC236}">
                <a16:creationId xmlns:a16="http://schemas.microsoft.com/office/drawing/2014/main" id="{619A3F9C-D6F8-02D2-C186-A95697EB0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92" y="301058"/>
            <a:ext cx="10515600" cy="382006"/>
          </a:xfrm>
        </p:spPr>
        <p:txBody>
          <a:bodyPr vert="horz" lIns="91422" tIns="45711" rIns="91422" bIns="45711" rtlCol="0" anchor="t">
            <a:noAutofit/>
          </a:bodyPr>
          <a:lstStyle/>
          <a:p>
            <a:r>
              <a:rPr lang="it-IT" dirty="0" err="1">
                <a:latin typeface="Poppins"/>
                <a:cs typeface="Poppins"/>
              </a:rPr>
              <a:t>Nodejs</a:t>
            </a:r>
            <a:r>
              <a:rPr lang="it-IT" dirty="0">
                <a:latin typeface="Poppins"/>
                <a:cs typeface="Poppins"/>
              </a:rPr>
              <a:t> – </a:t>
            </a:r>
            <a:r>
              <a:rPr lang="it-IT" dirty="0" err="1">
                <a:latin typeface="Poppins"/>
                <a:cs typeface="Poppins"/>
              </a:rPr>
              <a:t>RESTful</a:t>
            </a:r>
            <a:r>
              <a:rPr lang="it-IT" dirty="0">
                <a:latin typeface="Poppins"/>
                <a:cs typeface="Poppins"/>
              </a:rPr>
              <a:t> API</a:t>
            </a:r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AAE702A7-C90A-3A84-B870-7C13A4C8C3FD}"/>
              </a:ext>
            </a:extLst>
          </p:cNvPr>
          <p:cNvGrpSpPr/>
          <p:nvPr/>
        </p:nvGrpSpPr>
        <p:grpSpPr>
          <a:xfrm>
            <a:off x="8612239" y="2976120"/>
            <a:ext cx="2074379" cy="2074377"/>
            <a:chOff x="5595855" y="273112"/>
            <a:chExt cx="2074649" cy="2074648"/>
          </a:xfrm>
        </p:grpSpPr>
        <p:sp>
          <p:nvSpPr>
            <p:cNvPr id="37" name="Freeform 2">
              <a:extLst>
                <a:ext uri="{FF2B5EF4-FFF2-40B4-BE49-F238E27FC236}">
                  <a16:creationId xmlns:a16="http://schemas.microsoft.com/office/drawing/2014/main" id="{F12A9DA9-1CB2-00BD-C5E8-9EDFC10F3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5855" y="273112"/>
              <a:ext cx="2074649" cy="2074648"/>
            </a:xfrm>
            <a:custGeom>
              <a:avLst/>
              <a:gdLst>
                <a:gd name="T0" fmla="*/ 1800 w 4101"/>
                <a:gd name="T1" fmla="*/ 3962 h 4100"/>
                <a:gd name="T2" fmla="*/ 137 w 4101"/>
                <a:gd name="T3" fmla="*/ 2299 h 4100"/>
                <a:gd name="T4" fmla="*/ 137 w 4101"/>
                <a:gd name="T5" fmla="*/ 2299 h 4100"/>
                <a:gd name="T6" fmla="*/ 137 w 4101"/>
                <a:gd name="T7" fmla="*/ 1800 h 4100"/>
                <a:gd name="T8" fmla="*/ 1800 w 4101"/>
                <a:gd name="T9" fmla="*/ 137 h 4100"/>
                <a:gd name="T10" fmla="*/ 1800 w 4101"/>
                <a:gd name="T11" fmla="*/ 137 h 4100"/>
                <a:gd name="T12" fmla="*/ 2299 w 4101"/>
                <a:gd name="T13" fmla="*/ 137 h 4100"/>
                <a:gd name="T14" fmla="*/ 3963 w 4101"/>
                <a:gd name="T15" fmla="*/ 1800 h 4100"/>
                <a:gd name="T16" fmla="*/ 3963 w 4101"/>
                <a:gd name="T17" fmla="*/ 1800 h 4100"/>
                <a:gd name="T18" fmla="*/ 3963 w 4101"/>
                <a:gd name="T19" fmla="*/ 2299 h 4100"/>
                <a:gd name="T20" fmla="*/ 2299 w 4101"/>
                <a:gd name="T21" fmla="*/ 3962 h 4100"/>
                <a:gd name="T22" fmla="*/ 2299 w 4101"/>
                <a:gd name="T23" fmla="*/ 3962 h 4100"/>
                <a:gd name="T24" fmla="*/ 1800 w 4101"/>
                <a:gd name="T25" fmla="*/ 3962 h 4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01" h="4100">
                  <a:moveTo>
                    <a:pt x="1800" y="3962"/>
                  </a:moveTo>
                  <a:lnTo>
                    <a:pt x="137" y="2299"/>
                  </a:lnTo>
                  <a:lnTo>
                    <a:pt x="137" y="2299"/>
                  </a:lnTo>
                  <a:cubicBezTo>
                    <a:pt x="0" y="2162"/>
                    <a:pt x="0" y="1937"/>
                    <a:pt x="137" y="1800"/>
                  </a:cubicBezTo>
                  <a:lnTo>
                    <a:pt x="1800" y="137"/>
                  </a:lnTo>
                  <a:lnTo>
                    <a:pt x="1800" y="137"/>
                  </a:lnTo>
                  <a:cubicBezTo>
                    <a:pt x="1937" y="0"/>
                    <a:pt x="2162" y="0"/>
                    <a:pt x="2299" y="137"/>
                  </a:cubicBezTo>
                  <a:lnTo>
                    <a:pt x="3963" y="1800"/>
                  </a:lnTo>
                  <a:lnTo>
                    <a:pt x="3963" y="1800"/>
                  </a:lnTo>
                  <a:cubicBezTo>
                    <a:pt x="4100" y="1937"/>
                    <a:pt x="4100" y="2162"/>
                    <a:pt x="3963" y="2299"/>
                  </a:cubicBezTo>
                  <a:lnTo>
                    <a:pt x="2299" y="3962"/>
                  </a:lnTo>
                  <a:lnTo>
                    <a:pt x="2299" y="3962"/>
                  </a:lnTo>
                  <a:cubicBezTo>
                    <a:pt x="2162" y="4099"/>
                    <a:pt x="1937" y="4099"/>
                    <a:pt x="1800" y="3962"/>
                  </a:cubicBezTo>
                </a:path>
              </a:pathLst>
            </a:custGeom>
            <a:noFill/>
            <a:ln w="12700">
              <a:solidFill>
                <a:schemeClr val="accent4"/>
              </a:solidFill>
            </a:ln>
            <a:effectLst/>
          </p:spPr>
          <p:txBody>
            <a:bodyPr wrap="none" anchor="ctr"/>
            <a:lstStyle/>
            <a:p>
              <a:pPr>
                <a:buClrTx/>
                <a:defRPr/>
              </a:pPr>
              <a:endParaRPr lang="en-US" dirty="0">
                <a:solidFill>
                  <a:srgbClr val="424242"/>
                </a:solidFill>
                <a:latin typeface="Poppins" pitchFamily="2" charset="77"/>
              </a:endParaRPr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FBF5F73F-2760-C572-A027-A77BE6AFE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964" y="402061"/>
              <a:ext cx="818072" cy="818073"/>
            </a:xfrm>
            <a:custGeom>
              <a:avLst/>
              <a:gdLst>
                <a:gd name="T0" fmla="*/ 940 w 941"/>
                <a:gd name="T1" fmla="*/ 470 h 939"/>
                <a:gd name="T2" fmla="*/ 940 w 941"/>
                <a:gd name="T3" fmla="*/ 470 h 939"/>
                <a:gd name="T4" fmla="*/ 470 w 941"/>
                <a:gd name="T5" fmla="*/ 938 h 939"/>
                <a:gd name="T6" fmla="*/ 470 w 941"/>
                <a:gd name="T7" fmla="*/ 938 h 939"/>
                <a:gd name="T8" fmla="*/ 0 w 941"/>
                <a:gd name="T9" fmla="*/ 470 h 939"/>
                <a:gd name="T10" fmla="*/ 0 w 941"/>
                <a:gd name="T11" fmla="*/ 470 h 939"/>
                <a:gd name="T12" fmla="*/ 470 w 941"/>
                <a:gd name="T13" fmla="*/ 0 h 939"/>
                <a:gd name="T14" fmla="*/ 470 w 941"/>
                <a:gd name="T15" fmla="*/ 0 h 939"/>
                <a:gd name="T16" fmla="*/ 940 w 941"/>
                <a:gd name="T17" fmla="*/ 470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939">
                  <a:moveTo>
                    <a:pt x="940" y="470"/>
                  </a:moveTo>
                  <a:lnTo>
                    <a:pt x="940" y="470"/>
                  </a:lnTo>
                  <a:cubicBezTo>
                    <a:pt x="940" y="729"/>
                    <a:pt x="729" y="938"/>
                    <a:pt x="470" y="938"/>
                  </a:cubicBezTo>
                  <a:lnTo>
                    <a:pt x="470" y="938"/>
                  </a:lnTo>
                  <a:cubicBezTo>
                    <a:pt x="211" y="938"/>
                    <a:pt x="0" y="729"/>
                    <a:pt x="0" y="470"/>
                  </a:cubicBezTo>
                  <a:lnTo>
                    <a:pt x="0" y="470"/>
                  </a:lnTo>
                  <a:cubicBezTo>
                    <a:pt x="0" y="210"/>
                    <a:pt x="211" y="0"/>
                    <a:pt x="470" y="0"/>
                  </a:cubicBezTo>
                  <a:lnTo>
                    <a:pt x="470" y="0"/>
                  </a:lnTo>
                  <a:cubicBezTo>
                    <a:pt x="729" y="0"/>
                    <a:pt x="940" y="210"/>
                    <a:pt x="940" y="470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chemeClr val="tx1">
                  <a:lumMod val="50000"/>
                </a:schemeClr>
              </a:solidFill>
            </a:ln>
            <a:effectLst/>
          </p:spPr>
          <p:txBody>
            <a:bodyPr wrap="none" anchor="ctr"/>
            <a:lstStyle/>
            <a:p>
              <a:pPr>
                <a:buClrTx/>
                <a:defRPr/>
              </a:pPr>
              <a:endParaRPr lang="en-US">
                <a:solidFill>
                  <a:srgbClr val="424242"/>
                </a:solidFill>
                <a:latin typeface="Poppins" pitchFamily="2" charset="77"/>
              </a:endParaRPr>
            </a:p>
          </p:txBody>
        </p:sp>
      </p:grpSp>
      <p:pic>
        <p:nvPicPr>
          <p:cNvPr id="2" name="Elemento grafico 18">
            <a:extLst>
              <a:ext uri="{FF2B5EF4-FFF2-40B4-BE49-F238E27FC236}">
                <a16:creationId xmlns:a16="http://schemas.microsoft.com/office/drawing/2014/main" id="{661457D9-394E-56B5-12A6-1F3A19EAB8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19313" y="3596513"/>
            <a:ext cx="860229" cy="860229"/>
          </a:xfrm>
          <a:prstGeom prst="rect">
            <a:avLst/>
          </a:prstGeom>
        </p:spPr>
      </p:pic>
      <p:pic>
        <p:nvPicPr>
          <p:cNvPr id="8" name="Elemento grafico 22">
            <a:extLst>
              <a:ext uri="{FF2B5EF4-FFF2-40B4-BE49-F238E27FC236}">
                <a16:creationId xmlns:a16="http://schemas.microsoft.com/office/drawing/2014/main" id="{B79E6A0F-0F3C-FDF4-31BD-6E06540ED8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74692" y="2267505"/>
            <a:ext cx="837547" cy="837547"/>
          </a:xfrm>
          <a:prstGeom prst="rect">
            <a:avLst/>
          </a:prstGeom>
        </p:spPr>
      </p:pic>
      <p:pic>
        <p:nvPicPr>
          <p:cNvPr id="1034" name="Picture 10" descr="Expressjs logo - Social media &amp; Logos Icons">
            <a:extLst>
              <a:ext uri="{FF2B5EF4-FFF2-40B4-BE49-F238E27FC236}">
                <a16:creationId xmlns:a16="http://schemas.microsoft.com/office/drawing/2014/main" id="{AA365E31-5C77-2D5A-F438-989E993C8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880" y="957594"/>
            <a:ext cx="817968" cy="81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041522"/>
      </p:ext>
    </p:extLst>
  </p:cSld>
  <p:clrMapOvr>
    <a:masterClrMapping/>
  </p:clrMapOvr>
  <p:transition spd="slow">
    <p:push dir="u"/>
  </p:transition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5CF66-679B-EF5C-E695-5CBC52FF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DataBase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7002C-3441-5CFD-CE1B-86ABEA7C373B}"/>
              </a:ext>
            </a:extLst>
          </p:cNvPr>
          <p:cNvSpPr txBox="1"/>
          <p:nvPr/>
        </p:nvSpPr>
        <p:spPr>
          <a:xfrm>
            <a:off x="393943" y="856411"/>
            <a:ext cx="6094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Sistema organizzato di raccolta, gestione e archiviazione dei dati</a:t>
            </a:r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15ED30A-9654-53FE-502C-B8EAA9C05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785063"/>
              </p:ext>
            </p:extLst>
          </p:nvPr>
        </p:nvGraphicFramePr>
        <p:xfrm>
          <a:off x="514096" y="1337697"/>
          <a:ext cx="11226800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613400">
                  <a:extLst>
                    <a:ext uri="{9D8B030D-6E8A-4147-A177-3AD203B41FA5}">
                      <a16:colId xmlns:a16="http://schemas.microsoft.com/office/drawing/2014/main" val="3947358960"/>
                    </a:ext>
                  </a:extLst>
                </a:gridCol>
                <a:gridCol w="5613400">
                  <a:extLst>
                    <a:ext uri="{9D8B030D-6E8A-4147-A177-3AD203B41FA5}">
                      <a16:colId xmlns:a16="http://schemas.microsoft.com/office/drawing/2014/main" val="4170989433"/>
                    </a:ext>
                  </a:extLst>
                </a:gridCol>
              </a:tblGrid>
              <a:tr h="314963">
                <a:tc>
                  <a:txBody>
                    <a:bodyPr/>
                    <a:lstStyle/>
                    <a:p>
                      <a:pPr marL="0" marR="0" lvl="0" indent="0" algn="l" defTabSz="6095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/>
                        <a:t>Database Relazionali (RDBMS)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/>
                        <a:t>Database Non Relazionali (</a:t>
                      </a:r>
                      <a:r>
                        <a:rPr lang="it-IT" sz="1800" b="1" dirty="0" err="1"/>
                        <a:t>NoSQL</a:t>
                      </a:r>
                      <a:r>
                        <a:rPr lang="it-IT" sz="1800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309858"/>
                  </a:ext>
                </a:extLst>
              </a:tr>
              <a:tr h="2718173">
                <a:tc>
                  <a:txBody>
                    <a:bodyPr/>
                    <a:lstStyle/>
                    <a:p>
                      <a:r>
                        <a:rPr lang="it-IT" b="1" dirty="0"/>
                        <a:t>Definizione</a:t>
                      </a:r>
                      <a:endParaRPr lang="it-IT" dirty="0"/>
                    </a:p>
                    <a:p>
                      <a:r>
                        <a:rPr lang="it-IT" dirty="0"/>
                        <a:t>Strutturati in tabelle che contengono righe e colonne, con relazioni ben definite tra le tabelle. Le relazioni sono mantenute tramite chiavi primarie e chiavi esterne.</a:t>
                      </a:r>
                    </a:p>
                    <a:p>
                      <a:endParaRPr lang="it-IT" dirty="0"/>
                    </a:p>
                    <a:p>
                      <a:r>
                        <a:rPr lang="it-IT" b="1" dirty="0"/>
                        <a:t>SQL</a:t>
                      </a:r>
                      <a:r>
                        <a:rPr lang="it-IT" dirty="0"/>
                        <a:t> </a:t>
                      </a:r>
                    </a:p>
                    <a:p>
                      <a:r>
                        <a:rPr lang="it-IT" dirty="0"/>
                        <a:t>(</a:t>
                      </a:r>
                      <a:r>
                        <a:rPr lang="it-IT" dirty="0" err="1"/>
                        <a:t>Structured</a:t>
                      </a:r>
                      <a:r>
                        <a:rPr lang="it-IT" dirty="0"/>
                        <a:t> Query Language) è il linguaggio standard usato per interagire con database relazionali come MySQL, </a:t>
                      </a:r>
                      <a:r>
                        <a:rPr lang="it-IT" dirty="0" err="1"/>
                        <a:t>PostgreSQL</a:t>
                      </a:r>
                      <a:r>
                        <a:rPr lang="it-IT" dirty="0"/>
                        <a:t>, SQL Server, ecc.</a:t>
                      </a:r>
                    </a:p>
                    <a:p>
                      <a:endParaRPr lang="it-IT" dirty="0"/>
                    </a:p>
                    <a:p>
                      <a:r>
                        <a:rPr lang="it-IT" b="1" dirty="0"/>
                        <a:t>Struttura</a:t>
                      </a:r>
                      <a:endParaRPr lang="it-IT" dirty="0"/>
                    </a:p>
                    <a:p>
                      <a:r>
                        <a:rPr lang="it-IT" dirty="0"/>
                        <a:t>I dati sono organizzati in tabelle (righe e colonne) e i dati sono strettamente connessi tramite relazioni.</a:t>
                      </a:r>
                    </a:p>
                    <a:p>
                      <a:endParaRPr lang="it-IT" dirty="0"/>
                    </a:p>
                    <a:p>
                      <a:r>
                        <a:rPr lang="it-IT" b="1" dirty="0"/>
                        <a:t>Vantaggi</a:t>
                      </a:r>
                    </a:p>
                    <a:p>
                      <a:r>
                        <a:rPr lang="it-IT" dirty="0"/>
                        <a:t>Garantisce integrità dei dati, supporta transazioni (ACID: Atomicità, Coerenza, Isolamento, Durabilità), ottimo per dati strutturati e con relazioni complesse.</a:t>
                      </a:r>
                    </a:p>
                    <a:p>
                      <a:endParaRPr lang="it-IT" dirty="0"/>
                    </a:p>
                    <a:p>
                      <a:r>
                        <a:rPr lang="it-IT" b="1" dirty="0"/>
                        <a:t>Limiti</a:t>
                      </a:r>
                    </a:p>
                    <a:p>
                      <a:r>
                        <a:rPr lang="it-IT" dirty="0"/>
                        <a:t>Scalabilità limitata orizzontalmente (</a:t>
                      </a:r>
                      <a:r>
                        <a:rPr lang="it-IT" dirty="0" err="1"/>
                        <a:t>sharding</a:t>
                      </a:r>
                      <a:r>
                        <a:rPr lang="it-IT" dirty="0"/>
                        <a:t>) e meno flessibilità nella gestione di dati non strutturati.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Definizione</a:t>
                      </a:r>
                    </a:p>
                    <a:p>
                      <a:r>
                        <a:rPr lang="it-IT" dirty="0" err="1"/>
                        <a:t>Nutilizzano</a:t>
                      </a:r>
                      <a:r>
                        <a:rPr lang="it-IT" dirty="0"/>
                        <a:t> tabelle con righe e colonne. Sono più flessibili, adatti a gestire dati non strutturati o semi-strutturati, come documenti JSON, grafi, o chiave-valore.</a:t>
                      </a:r>
                    </a:p>
                    <a:p>
                      <a:endParaRPr lang="it-IT" dirty="0"/>
                    </a:p>
                    <a:p>
                      <a:r>
                        <a:rPr lang="it-IT" b="1" dirty="0" err="1"/>
                        <a:t>MongoDB</a:t>
                      </a:r>
                      <a:endParaRPr lang="it-IT" b="1" dirty="0"/>
                    </a:p>
                    <a:p>
                      <a:r>
                        <a:rPr lang="it-IT" dirty="0"/>
                        <a:t>è un esempio di database non relazionale che usa documenti JSON-like, quindi non ci sono tabelle tradizionali, ma collezioni di documenti.</a:t>
                      </a:r>
                    </a:p>
                    <a:p>
                      <a:endParaRPr lang="it-IT" dirty="0"/>
                    </a:p>
                    <a:p>
                      <a:r>
                        <a:rPr lang="it-IT" b="1" dirty="0"/>
                        <a:t>Struttura</a:t>
                      </a:r>
                    </a:p>
                    <a:p>
                      <a:r>
                        <a:rPr lang="it-IT" dirty="0"/>
                        <a:t>I dati possono essere memorizzati in documenti (JSON), coppie chiave-valore, o come grafi. Non c'è bisogno di definire uno schema rigido.</a:t>
                      </a:r>
                    </a:p>
                    <a:p>
                      <a:endParaRPr lang="it-IT" dirty="0"/>
                    </a:p>
                    <a:p>
                      <a:r>
                        <a:rPr lang="it-IT" b="1" dirty="0"/>
                        <a:t>Vantaggi</a:t>
                      </a:r>
                    </a:p>
                    <a:p>
                      <a:r>
                        <a:rPr lang="it-IT" dirty="0"/>
                        <a:t>Maggiore flessibilità nella gestione dei dati e scalabilità orizzontale, ideale per applicazioni moderne e big data.</a:t>
                      </a:r>
                    </a:p>
                    <a:p>
                      <a:endParaRPr lang="it-IT" dirty="0"/>
                    </a:p>
                    <a:p>
                      <a:r>
                        <a:rPr lang="it-IT" b="1" dirty="0"/>
                        <a:t>Limiti</a:t>
                      </a:r>
                      <a:endParaRPr lang="it-IT" dirty="0"/>
                    </a:p>
                    <a:p>
                      <a:r>
                        <a:rPr lang="it-IT" dirty="0"/>
                        <a:t>Meno garanzie riguardo all'integrità dei dati e alle transazioni rispetto ai database relazionali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88417"/>
                  </a:ext>
                </a:extLst>
              </a:tr>
            </a:tbl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45964A19-AE44-36B5-B81E-A8F4BFEE2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49" y="5595228"/>
            <a:ext cx="1466271" cy="75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B2 Vector Icons free download in SVG, PNG Format">
            <a:extLst>
              <a:ext uri="{FF2B5EF4-FFF2-40B4-BE49-F238E27FC236}">
                <a16:creationId xmlns:a16="http://schemas.microsoft.com/office/drawing/2014/main" id="{08EF9725-FE16-FD32-0C9D-DDC9BDC32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450" y="5507616"/>
            <a:ext cx="950976" cy="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ostgreSQL full logo transparent PNG - StickPNG">
            <a:extLst>
              <a:ext uri="{FF2B5EF4-FFF2-40B4-BE49-F238E27FC236}">
                <a16:creationId xmlns:a16="http://schemas.microsoft.com/office/drawing/2014/main" id="{A27DF1DE-EE8E-F46B-6381-D08D27E00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948" y="5595229"/>
            <a:ext cx="847914" cy="77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F24E593E-AD4D-38C2-77E8-9B322A720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336" y="5661976"/>
            <a:ext cx="728280" cy="73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MongoDB Logo transparent PNG - StickPNG">
            <a:extLst>
              <a:ext uri="{FF2B5EF4-FFF2-40B4-BE49-F238E27FC236}">
                <a16:creationId xmlns:a16="http://schemas.microsoft.com/office/drawing/2014/main" id="{0C622E23-C4F9-C645-3D18-31BFFE9D5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393" y="5688234"/>
            <a:ext cx="2005013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ntroduction to AWS— DynamoDB. Amazon DynamoDB is a fully managed… | by  Abimuktheeswaran Chidambaram | Medium">
            <a:extLst>
              <a:ext uri="{FF2B5EF4-FFF2-40B4-BE49-F238E27FC236}">
                <a16:creationId xmlns:a16="http://schemas.microsoft.com/office/drawing/2014/main" id="{83F46D96-71A3-D712-76AD-862F23615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524" y="5709596"/>
            <a:ext cx="1200156" cy="58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371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eme_ELI_dark">
  <a:themeElements>
    <a:clrScheme name="Company Profile web 009B3E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9CEB00"/>
      </a:accent1>
      <a:accent2>
        <a:srgbClr val="00C13E"/>
      </a:accent2>
      <a:accent3>
        <a:srgbClr val="008AF3"/>
      </a:accent3>
      <a:accent4>
        <a:srgbClr val="863CFF"/>
      </a:accent4>
      <a:accent5>
        <a:srgbClr val="F75B17"/>
      </a:accent5>
      <a:accent6>
        <a:srgbClr val="C70000"/>
      </a:accent6>
      <a:hlink>
        <a:srgbClr val="0563C1"/>
      </a:hlink>
      <a:folHlink>
        <a:srgbClr val="0563C1"/>
      </a:folHlink>
    </a:clrScheme>
    <a:fontScheme name="Custom 2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_ELI_dark" id="{08FCCD58-9656-48B5-A8E9-21D01213E8BD}" vid="{5DE875CC-C764-4D57-A366-3D6A42B43542}"/>
    </a:ext>
  </a:extLst>
</a:theme>
</file>

<file path=ppt/theme/theme2.xml><?xml version="1.0" encoding="utf-8"?>
<a:theme xmlns:a="http://schemas.openxmlformats.org/drawingml/2006/main" name="11_Custom Design">
  <a:themeElements>
    <a:clrScheme name="CORPORATE PALETTE 2024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CFDF8E"/>
      </a:accent1>
      <a:accent2>
        <a:srgbClr val="94C141"/>
      </a:accent2>
      <a:accent3>
        <a:srgbClr val="009B3E"/>
      </a:accent3>
      <a:accent4>
        <a:srgbClr val="0082A0"/>
      </a:accent4>
      <a:accent5>
        <a:srgbClr val="406CB4"/>
      </a:accent5>
      <a:accent6>
        <a:srgbClr val="424AB1"/>
      </a:accent6>
      <a:hlink>
        <a:srgbClr val="0563C1"/>
      </a:hlink>
      <a:folHlink>
        <a:srgbClr val="0563C1"/>
      </a:folHlink>
    </a:clrScheme>
    <a:fontScheme name="Custom 2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-2024_Value proposition Mobile as a service" id="{4E86F564-B004-2645-ACA1-231CD4062324}" vid="{85778502-9CE8-B544-8F3A-41E1F6F49D8E}"/>
    </a:ext>
  </a:extLst>
</a:theme>
</file>

<file path=ppt/theme/theme3.xml><?xml version="1.0" encoding="utf-8"?>
<a:theme xmlns:a="http://schemas.openxmlformats.org/drawingml/2006/main" name="16_Custom Design">
  <a:themeElements>
    <a:clrScheme name="Company Profile web 009B3E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9CEB00"/>
      </a:accent1>
      <a:accent2>
        <a:srgbClr val="00C13E"/>
      </a:accent2>
      <a:accent3>
        <a:srgbClr val="008AF3"/>
      </a:accent3>
      <a:accent4>
        <a:srgbClr val="863CFF"/>
      </a:accent4>
      <a:accent5>
        <a:srgbClr val="F75B17"/>
      </a:accent5>
      <a:accent6>
        <a:srgbClr val="C70000"/>
      </a:accent6>
      <a:hlink>
        <a:srgbClr val="0563C1"/>
      </a:hlink>
      <a:folHlink>
        <a:srgbClr val="0563C1"/>
      </a:folHlink>
    </a:clrScheme>
    <a:fontScheme name="Custom 2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-2024_Value proposition Mobile as a service" id="{4E86F564-B004-2645-ACA1-231CD4062324}" vid="{85778502-9CE8-B544-8F3A-41E1F6F49D8E}"/>
    </a:ext>
  </a:extLst>
</a:theme>
</file>

<file path=ppt/theme/theme4.xml><?xml version="1.0" encoding="utf-8"?>
<a:theme xmlns:a="http://schemas.openxmlformats.org/drawingml/2006/main" name="12_Custom Design">
  <a:themeElements>
    <a:clrScheme name="Company Profile web 009B3E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9CEB00"/>
      </a:accent1>
      <a:accent2>
        <a:srgbClr val="00C13E"/>
      </a:accent2>
      <a:accent3>
        <a:srgbClr val="008AF3"/>
      </a:accent3>
      <a:accent4>
        <a:srgbClr val="863CFF"/>
      </a:accent4>
      <a:accent5>
        <a:srgbClr val="F75B17"/>
      </a:accent5>
      <a:accent6>
        <a:srgbClr val="C70000"/>
      </a:accent6>
      <a:hlink>
        <a:srgbClr val="0563C1"/>
      </a:hlink>
      <a:folHlink>
        <a:srgbClr val="0563C1"/>
      </a:folHlink>
    </a:clrScheme>
    <a:fontScheme name="Custom 2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-2024_Value proposition Mobile as a service" id="{4E86F564-B004-2645-ACA1-231CD4062324}" vid="{811E8F95-2835-594E-99F2-3F5A549C18C0}"/>
    </a:ext>
  </a:extLst>
</a:theme>
</file>

<file path=ppt/theme/theme5.xml><?xml version="1.0" encoding="utf-8"?>
<a:theme xmlns:a="http://schemas.openxmlformats.org/drawingml/2006/main" name="13_Custom Design">
  <a:themeElements>
    <a:clrScheme name="Company Profile web 009B3E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9CEB00"/>
      </a:accent1>
      <a:accent2>
        <a:srgbClr val="00C13E"/>
      </a:accent2>
      <a:accent3>
        <a:srgbClr val="008AF3"/>
      </a:accent3>
      <a:accent4>
        <a:srgbClr val="863CFF"/>
      </a:accent4>
      <a:accent5>
        <a:srgbClr val="F75B17"/>
      </a:accent5>
      <a:accent6>
        <a:srgbClr val="C70000"/>
      </a:accent6>
      <a:hlink>
        <a:srgbClr val="0563C1"/>
      </a:hlink>
      <a:folHlink>
        <a:srgbClr val="0563C1"/>
      </a:folHlink>
    </a:clrScheme>
    <a:fontScheme name="Custom 2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-2024_Value proposition Mobile as a service" id="{4E86F564-B004-2645-ACA1-231CD4062324}" vid="{4A17FC34-4DE1-F044-BF39-09BD883C9328}"/>
    </a:ext>
  </a:extLst>
</a:theme>
</file>

<file path=ppt/theme/theme6.xml><?xml version="1.0" encoding="utf-8"?>
<a:theme xmlns:a="http://schemas.openxmlformats.org/drawingml/2006/main" name="14_Custom Design">
  <a:themeElements>
    <a:clrScheme name="Company Profile web 009B3E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9CEB00"/>
      </a:accent1>
      <a:accent2>
        <a:srgbClr val="00C13E"/>
      </a:accent2>
      <a:accent3>
        <a:srgbClr val="008AF3"/>
      </a:accent3>
      <a:accent4>
        <a:srgbClr val="863CFF"/>
      </a:accent4>
      <a:accent5>
        <a:srgbClr val="F75B17"/>
      </a:accent5>
      <a:accent6>
        <a:srgbClr val="C70000"/>
      </a:accent6>
      <a:hlink>
        <a:srgbClr val="0563C1"/>
      </a:hlink>
      <a:folHlink>
        <a:srgbClr val="0563C1"/>
      </a:folHlink>
    </a:clrScheme>
    <a:fontScheme name="Custom 2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-2024_Value proposition Mobile as a service" id="{4E86F564-B004-2645-ACA1-231CD4062324}" vid="{1544BEE8-AC95-0344-B8B5-0BDC220D6C57}"/>
    </a:ext>
  </a:extLst>
</a:theme>
</file>

<file path=ppt/theme/theme7.xml><?xml version="1.0" encoding="utf-8"?>
<a:theme xmlns:a="http://schemas.openxmlformats.org/drawingml/2006/main" name="15_Custom Design">
  <a:themeElements>
    <a:clrScheme name="CORPORATE PALETTE 2024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CFDF8E"/>
      </a:accent1>
      <a:accent2>
        <a:srgbClr val="94C141"/>
      </a:accent2>
      <a:accent3>
        <a:srgbClr val="009B3E"/>
      </a:accent3>
      <a:accent4>
        <a:srgbClr val="0082A0"/>
      </a:accent4>
      <a:accent5>
        <a:srgbClr val="406CB4"/>
      </a:accent5>
      <a:accent6>
        <a:srgbClr val="424AB1"/>
      </a:accent6>
      <a:hlink>
        <a:srgbClr val="0563C1"/>
      </a:hlink>
      <a:folHlink>
        <a:srgbClr val="0563C1"/>
      </a:folHlink>
    </a:clrScheme>
    <a:fontScheme name="Custom 2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-2024_Value proposition Mobile as a service" id="{4E86F564-B004-2645-ACA1-231CD4062324}" vid="{71822789-49CF-7945-B87B-88727659FB04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theme_ELI_dark</Template>
  <TotalTime>510</TotalTime>
  <Words>1032</Words>
  <Application>Microsoft Office PowerPoint</Application>
  <PresentationFormat>Widescreen</PresentationFormat>
  <Paragraphs>168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11</vt:i4>
      </vt:variant>
    </vt:vector>
  </HeadingPairs>
  <TitlesOfParts>
    <vt:vector size="29" baseType="lpstr">
      <vt:lpstr>Apple Symbols</vt:lpstr>
      <vt:lpstr>Aptos</vt:lpstr>
      <vt:lpstr>Arial</vt:lpstr>
      <vt:lpstr>Arial Unicode MS</vt:lpstr>
      <vt:lpstr>Calibri</vt:lpstr>
      <vt:lpstr>Calibri Light</vt:lpstr>
      <vt:lpstr>Plus Jakarta Sans</vt:lpstr>
      <vt:lpstr>Poppins</vt:lpstr>
      <vt:lpstr>Poppins Light</vt:lpstr>
      <vt:lpstr>Roboto Black</vt:lpstr>
      <vt:lpstr>Roboto Light</vt:lpstr>
      <vt:lpstr>theme_ELI_dark</vt:lpstr>
      <vt:lpstr>11_Custom Design</vt:lpstr>
      <vt:lpstr>16_Custom Design</vt:lpstr>
      <vt:lpstr>12_Custom Design</vt:lpstr>
      <vt:lpstr>13_Custom Design</vt:lpstr>
      <vt:lpstr>14_Custom Design</vt:lpstr>
      <vt:lpstr>15_Custom Design</vt:lpstr>
      <vt:lpstr>PowerPoint Presentation</vt:lpstr>
      <vt:lpstr>Argomenti</vt:lpstr>
      <vt:lpstr>Strumenti</vt:lpstr>
      <vt:lpstr>JavaScript –concetti principali </vt:lpstr>
      <vt:lpstr>JavaScript – Asincronia</vt:lpstr>
      <vt:lpstr>NodeJS</vt:lpstr>
      <vt:lpstr>PowerPoint Presentation</vt:lpstr>
      <vt:lpstr>Nodejs – RESTful API</vt:lpstr>
      <vt:lpstr>DataBase</vt:lpstr>
      <vt:lpstr>MongoDB</vt:lpstr>
      <vt:lpstr>Progetto – Movies Manager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Davide Pesenti</dc:creator>
  <cp:lastModifiedBy>Davide Pesenti</cp:lastModifiedBy>
  <cp:revision>27</cp:revision>
  <dcterms:created xsi:type="dcterms:W3CDTF">2025-03-03T14:32:47Z</dcterms:created>
  <dcterms:modified xsi:type="dcterms:W3CDTF">2025-04-16T13:49:28Z</dcterms:modified>
</cp:coreProperties>
</file>